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46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7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20" r:id="rId3"/>
    <p:sldId id="258" r:id="rId4"/>
    <p:sldId id="260" r:id="rId5"/>
    <p:sldId id="332" r:id="rId6"/>
    <p:sldId id="315" r:id="rId7"/>
    <p:sldId id="350" r:id="rId8"/>
    <p:sldId id="352" r:id="rId9"/>
    <p:sldId id="316" r:id="rId10"/>
    <p:sldId id="353" r:id="rId11"/>
    <p:sldId id="317" r:id="rId12"/>
    <p:sldId id="354" r:id="rId13"/>
    <p:sldId id="335" r:id="rId14"/>
    <p:sldId id="336" r:id="rId15"/>
    <p:sldId id="337" r:id="rId16"/>
    <p:sldId id="338" r:id="rId17"/>
    <p:sldId id="333" r:id="rId18"/>
    <p:sldId id="347" r:id="rId19"/>
    <p:sldId id="346" r:id="rId20"/>
    <p:sldId id="321" r:id="rId21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5C78"/>
    <a:srgbClr val="4D5D78"/>
    <a:srgbClr val="7186A7"/>
    <a:srgbClr val="569DD1"/>
    <a:srgbClr val="323D50"/>
    <a:srgbClr val="C6CEDC"/>
    <a:srgbClr val="2C4F8C"/>
    <a:srgbClr val="F9DFE6"/>
    <a:srgbClr val="F5C7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BBBF524-B29C-4857-9B0C-E6984DFD038B}" styleName="表样式 1 25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V>
        </a:tcBdr>
        <a:fill>
          <a:solidFill>
            <a:srgbClr val="FFFFFF"/>
          </a:solidFill>
        </a:fill>
      </a:tcStyle>
    </a:wholeTbl>
    <a:band2H>
      <a:tcTxStyle>
        <a:fontRef idx="none">
          <a:srgbClr val="08090C"/>
        </a:fontRef>
      </a:tcTxStyle>
      <a:tcStyle>
        <a:tcBdr/>
        <a:fill>
          <a:solidFill>
            <a:schemeClr val="accent1">
              <a:lumMod val="10000"/>
              <a:lumOff val="90000"/>
            </a:schemeClr>
          </a:solidFill>
        </a:fill>
      </a:tcStyle>
    </a:band2H>
    <a:band1V>
      <a:tcTxStyle/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V>
        </a:tcBdr>
        <a:fill>
          <a:solidFill>
            <a:schemeClr val="accent1">
              <a:lumMod val="10000"/>
              <a:lumOff val="90000"/>
            </a:schemeClr>
          </a:solidFill>
        </a:fill>
      </a:tcStyle>
    </a:band1V>
    <a:band2V>
      <a:tcTxStyle/>
      <a:tcStyle>
        <a:tcBdr>
          <a:lef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left>
          <a:right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40000"/>
                  <a:lumOff val="60000"/>
                </a:schemeClr>
              </a:solidFill>
            </a:ln>
          </a:insideH>
          <a:insideV>
            <a:ln>
              <a:noFill/>
            </a:ln>
          </a:insideV>
        </a:tcBdr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Col>
    <a:fir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right>
          <a:top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chemeClr val="accent1"/>
              </a:solidFill>
            </a:ln>
          </a:left>
          <a:right>
            <a:ln w="9525" cmpd="sng">
              <a:solidFill>
                <a:schemeClr val="accent1"/>
              </a:solidFill>
            </a:ln>
          </a:right>
          <a:top>
            <a:ln w="9525" cmpd="sng">
              <a:solidFill>
                <a:schemeClr val="accent1"/>
              </a:solidFill>
            </a:ln>
          </a:top>
          <a:bottom>
            <a:ln w="9525" cmpd="sng">
              <a:solidFill>
                <a:schemeClr val="accent1">
                  <a:lumMod val="34000"/>
                  <a:lumOff val="66000"/>
                </a:schemeClr>
              </a:solidFill>
            </a:ln>
          </a:bottom>
          <a:insideH>
            <a:ln>
              <a:noFill/>
            </a:ln>
          </a:insideH>
          <a:insideV>
            <a:ln w="9525" cmpd="sng">
              <a:solidFill>
                <a:srgbClr val="FFFFFF"/>
              </a:solidFill>
            </a:ln>
          </a:insideV>
        </a:tcBdr>
        <a:fill>
          <a:solidFill>
            <a:schemeClr val="accent1">
              <a:lumMod val="20000"/>
              <a:lumOff val="8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108" y="306"/>
      </p:cViewPr>
      <p:guideLst>
        <p:guide orient="horz" pos="2064"/>
        <p:guide pos="38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41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47.xml"/><Relationship Id="rId26" Type="http://schemas.openxmlformats.org/officeDocument/2006/relationships/customXml" Target="../customXml/item1.xml"/><Relationship Id="rId25" Type="http://schemas.openxmlformats.org/officeDocument/2006/relationships/customXmlProps" Target="../customXml/itemProps46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 userDrawn="1"/>
        </p:nvCxnSpPr>
        <p:spPr>
          <a:xfrm>
            <a:off x="2022932" y="55586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卡通人物&#10;&#10;低可信度描述已自动生成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 trans="30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7961" y="2557919"/>
            <a:ext cx="2904016" cy="511833"/>
          </a:xfrm>
          <a:prstGeom prst="rect">
            <a:avLst/>
          </a:prstGeom>
        </p:spPr>
      </p:pic>
      <p:pic>
        <p:nvPicPr>
          <p:cNvPr id="15" name="图片 14" descr="文本&#10;&#10;描述已自动生成"/>
          <p:cNvPicPr>
            <a:picLocks noChangeAspect="1"/>
          </p:cNvPicPr>
          <p:nvPr userDrawn="1"/>
        </p:nvPicPr>
        <p:blipFill rotWithShape="1">
          <a:blip r:embed="rId4" cstate="hqprint"/>
          <a:srcRect/>
          <a:stretch>
            <a:fillRect/>
          </a:stretch>
        </p:blipFill>
        <p:spPr>
          <a:xfrm>
            <a:off x="5501315" y="1259840"/>
            <a:ext cx="1194125" cy="1243750"/>
          </a:xfrm>
          <a:prstGeom prst="rect">
            <a:avLst/>
          </a:prstGeom>
        </p:spPr>
      </p:pic>
      <p:pic>
        <p:nvPicPr>
          <p:cNvPr id="16" name="图片 15" descr="文本&#10;&#10;描述已自动生成"/>
          <p:cNvPicPr>
            <a:picLocks noChangeAspect="1"/>
          </p:cNvPicPr>
          <p:nvPr userDrawn="1"/>
        </p:nvPicPr>
        <p:blipFill rotWithShape="1">
          <a:blip r:embed="rId5" cstate="print"/>
          <a:srcRect/>
          <a:stretch>
            <a:fillRect/>
          </a:stretch>
        </p:blipFill>
        <p:spPr>
          <a:xfrm>
            <a:off x="4997185" y="3215870"/>
            <a:ext cx="2195661" cy="186656"/>
          </a:xfrm>
          <a:prstGeom prst="rect">
            <a:avLst/>
          </a:prstGeom>
        </p:spPr>
      </p:pic>
      <p:sp>
        <p:nvSpPr>
          <p:cNvPr id="21" name="任意多边形: 形状 20"/>
          <p:cNvSpPr/>
          <p:nvPr userDrawn="1"/>
        </p:nvSpPr>
        <p:spPr>
          <a:xfrm>
            <a:off x="-21303" y="0"/>
            <a:ext cx="12191999" cy="4124967"/>
          </a:xfrm>
          <a:custGeom>
            <a:avLst/>
            <a:gdLst>
              <a:gd name="connsiteX0" fmla="*/ 0 w 12191999"/>
              <a:gd name="connsiteY0" fmla="*/ 0 h 4124967"/>
              <a:gd name="connsiteX1" fmla="*/ 12191999 w 12191999"/>
              <a:gd name="connsiteY1" fmla="*/ 0 h 4124967"/>
              <a:gd name="connsiteX2" fmla="*/ 12191999 w 12191999"/>
              <a:gd name="connsiteY2" fmla="*/ 2239606 h 4124967"/>
              <a:gd name="connsiteX3" fmla="*/ 11991047 w 12191999"/>
              <a:gd name="connsiteY3" fmla="*/ 2441353 h 4124967"/>
              <a:gd name="connsiteX4" fmla="*/ 11787221 w 12191999"/>
              <a:gd name="connsiteY4" fmla="*/ 2610427 h 4124967"/>
              <a:gd name="connsiteX5" fmla="*/ 11692561 w 12191999"/>
              <a:gd name="connsiteY5" fmla="*/ 2679079 h 4124967"/>
              <a:gd name="connsiteX6" fmla="*/ 11361871 w 12191999"/>
              <a:gd name="connsiteY6" fmla="*/ 2877397 h 4124967"/>
              <a:gd name="connsiteX7" fmla="*/ 10179231 w 12191999"/>
              <a:gd name="connsiteY7" fmla="*/ 3450657 h 4124967"/>
              <a:gd name="connsiteX8" fmla="*/ 9762711 w 12191999"/>
              <a:gd name="connsiteY8" fmla="*/ 3609461 h 4124967"/>
              <a:gd name="connsiteX9" fmla="*/ 9502991 w 12191999"/>
              <a:gd name="connsiteY9" fmla="*/ 3688922 h 4124967"/>
              <a:gd name="connsiteX10" fmla="*/ 6781467 w 12191999"/>
              <a:gd name="connsiteY10" fmla="*/ 4121478 h 4124967"/>
              <a:gd name="connsiteX11" fmla="*/ 6686585 w 12191999"/>
              <a:gd name="connsiteY11" fmla="*/ 4124967 h 4124967"/>
              <a:gd name="connsiteX12" fmla="*/ 5505413 w 12191999"/>
              <a:gd name="connsiteY12" fmla="*/ 4124967 h 4124967"/>
              <a:gd name="connsiteX13" fmla="*/ 5410533 w 12191999"/>
              <a:gd name="connsiteY13" fmla="*/ 4121478 h 4124967"/>
              <a:gd name="connsiteX14" fmla="*/ 2689007 w 12191999"/>
              <a:gd name="connsiteY14" fmla="*/ 3688922 h 4124967"/>
              <a:gd name="connsiteX15" fmla="*/ 2429290 w 12191999"/>
              <a:gd name="connsiteY15" fmla="*/ 3609461 h 4124967"/>
              <a:gd name="connsiteX16" fmla="*/ 2012768 w 12191999"/>
              <a:gd name="connsiteY16" fmla="*/ 3450657 h 4124967"/>
              <a:gd name="connsiteX17" fmla="*/ 830127 w 12191999"/>
              <a:gd name="connsiteY17" fmla="*/ 2877397 h 4124967"/>
              <a:gd name="connsiteX18" fmla="*/ 499425 w 12191999"/>
              <a:gd name="connsiteY18" fmla="*/ 2679072 h 4124967"/>
              <a:gd name="connsiteX19" fmla="*/ 404776 w 12191999"/>
              <a:gd name="connsiteY19" fmla="*/ 2610427 h 4124967"/>
              <a:gd name="connsiteX20" fmla="*/ 200950 w 12191999"/>
              <a:gd name="connsiteY20" fmla="*/ 2441353 h 4124967"/>
              <a:gd name="connsiteX21" fmla="*/ 0 w 12191999"/>
              <a:gd name="connsiteY21" fmla="*/ 2239609 h 412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999" h="4124967">
                <a:moveTo>
                  <a:pt x="0" y="0"/>
                </a:moveTo>
                <a:lnTo>
                  <a:pt x="12191999" y="0"/>
                </a:lnTo>
                <a:lnTo>
                  <a:pt x="12191999" y="2239606"/>
                </a:lnTo>
                <a:lnTo>
                  <a:pt x="11991047" y="2441353"/>
                </a:lnTo>
                <a:cubicBezTo>
                  <a:pt x="11926543" y="2498781"/>
                  <a:pt x="11858555" y="2555161"/>
                  <a:pt x="11787221" y="2610427"/>
                </a:cubicBezTo>
                <a:lnTo>
                  <a:pt x="11692561" y="2679079"/>
                </a:lnTo>
                <a:lnTo>
                  <a:pt x="11361871" y="2877397"/>
                </a:lnTo>
                <a:cubicBezTo>
                  <a:pt x="10986079" y="3091504"/>
                  <a:pt x="10590977" y="3283339"/>
                  <a:pt x="10179231" y="3450657"/>
                </a:cubicBezTo>
                <a:lnTo>
                  <a:pt x="9762711" y="3609461"/>
                </a:lnTo>
                <a:lnTo>
                  <a:pt x="9502991" y="3688922"/>
                </a:lnTo>
                <a:cubicBezTo>
                  <a:pt x="8690339" y="3921282"/>
                  <a:pt x="7767486" y="4073049"/>
                  <a:pt x="6781467" y="4121478"/>
                </a:cubicBezTo>
                <a:lnTo>
                  <a:pt x="6686585" y="4124967"/>
                </a:lnTo>
                <a:lnTo>
                  <a:pt x="5505413" y="4124967"/>
                </a:lnTo>
                <a:lnTo>
                  <a:pt x="5410533" y="4121478"/>
                </a:lnTo>
                <a:cubicBezTo>
                  <a:pt x="4424513" y="4073049"/>
                  <a:pt x="3501660" y="3921282"/>
                  <a:pt x="2689007" y="3688922"/>
                </a:cubicBezTo>
                <a:lnTo>
                  <a:pt x="2429290" y="3609461"/>
                </a:lnTo>
                <a:lnTo>
                  <a:pt x="2012768" y="3450657"/>
                </a:lnTo>
                <a:cubicBezTo>
                  <a:pt x="1601022" y="3283339"/>
                  <a:pt x="1205920" y="3091504"/>
                  <a:pt x="830127" y="2877397"/>
                </a:cubicBezTo>
                <a:lnTo>
                  <a:pt x="499425" y="2679072"/>
                </a:lnTo>
                <a:lnTo>
                  <a:pt x="404776" y="2610427"/>
                </a:lnTo>
                <a:cubicBezTo>
                  <a:pt x="333443" y="2555161"/>
                  <a:pt x="265455" y="2498781"/>
                  <a:pt x="200950" y="2441353"/>
                </a:cubicBezTo>
                <a:lnTo>
                  <a:pt x="0" y="2239609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-6063" y="540"/>
            <a:ext cx="12199046" cy="4124967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76000"/>
                </a:schemeClr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sp>
        <p:nvSpPr>
          <p:cNvPr id="23" name="任意多边形: 形状 22"/>
          <p:cNvSpPr/>
          <p:nvPr userDrawn="1"/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lumMod val="75000"/>
                    <a:alpha val="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M"/>
                <a:cs typeface="+mn-cs"/>
              </a:rPr>
              <a:t>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简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2935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1986" y="0"/>
            <a:ext cx="12196483" cy="6858000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grpSp>
        <p:nvGrpSpPr>
          <p:cNvPr id="47" name="组合 46"/>
          <p:cNvGrpSpPr/>
          <p:nvPr userDrawn="1"/>
        </p:nvGrpSpPr>
        <p:grpSpPr>
          <a:xfrm>
            <a:off x="766763" y="1360607"/>
            <a:ext cx="4833937" cy="50476"/>
            <a:chOff x="766763" y="1259007"/>
            <a:chExt cx="4833937" cy="50476"/>
          </a:xfrm>
        </p:grpSpPr>
        <p:sp>
          <p:nvSpPr>
            <p:cNvPr id="48" name="矩形 47"/>
            <p:cNvSpPr/>
            <p:nvPr/>
          </p:nvSpPr>
          <p:spPr>
            <a:xfrm>
              <a:off x="766763" y="1259007"/>
              <a:ext cx="497681" cy="50476"/>
            </a:xfrm>
            <a:prstGeom prst="rect">
              <a:avLst/>
            </a:prstGeom>
            <a:gradFill flip="none" rotWithShape="1">
              <a:gsLst>
                <a:gs pos="2400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1240053" y="1281725"/>
              <a:ext cx="4360647" cy="0"/>
            </a:xfrm>
            <a:prstGeom prst="line">
              <a:avLst/>
            </a:prstGeom>
            <a:ln w="9525"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矩形 49"/>
          <p:cNvSpPr/>
          <p:nvPr userDrawn="1"/>
        </p:nvSpPr>
        <p:spPr>
          <a:xfrm>
            <a:off x="-3023" y="3378318"/>
            <a:ext cx="12198046" cy="101365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2548327" y="209476"/>
            <a:ext cx="9367901" cy="6439048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L" panose="00020600040101010101" pitchFamily="18" charset="-122"/>
            </a:endParaRPr>
          </a:p>
        </p:txBody>
      </p:sp>
      <p:sp>
        <p:nvSpPr>
          <p:cNvPr id="8" name="流程图: 手动输入 7"/>
          <p:cNvSpPr/>
          <p:nvPr userDrawn="1"/>
        </p:nvSpPr>
        <p:spPr>
          <a:xfrm rot="16200000" flipV="1">
            <a:off x="-15481" y="-3821"/>
            <a:ext cx="6858000" cy="6865642"/>
          </a:xfrm>
          <a:prstGeom prst="flowChartManualInput">
            <a:avLst/>
          </a:prstGeom>
          <a:blipFill dpi="0" rotWithShape="0">
            <a:blip r:embed="rId2">
              <a:alphaModFix amt="85000"/>
              <a:grayscl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9" name="流程图: 手动输入 8"/>
          <p:cNvSpPr/>
          <p:nvPr userDrawn="1"/>
        </p:nvSpPr>
        <p:spPr>
          <a:xfrm rot="16200000" flipV="1">
            <a:off x="-11418" y="-11759"/>
            <a:ext cx="6858000" cy="6865642"/>
          </a:xfrm>
          <a:prstGeom prst="flowChartManualInput">
            <a:avLst/>
          </a:prstGeom>
          <a:gradFill>
            <a:gsLst>
              <a:gs pos="0">
                <a:schemeClr val="accent1">
                  <a:lumMod val="75000"/>
                  <a:alpha val="76000"/>
                </a:schemeClr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zh-CN" altLang="en-US" sz="2800" dirty="0">
              <a:solidFill>
                <a:schemeClr val="bg1"/>
              </a:solidFill>
              <a:latin typeface="OPPOSans L" panose="00020600040101010101" pitchFamily="18" charset="-122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>
            <a:off x="6328710" y="547352"/>
            <a:ext cx="801886" cy="8018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latin typeface="+mn-ea"/>
              </a:rPr>
              <a:t>01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1" name="椭圆 20"/>
          <p:cNvSpPr/>
          <p:nvPr userDrawn="1"/>
        </p:nvSpPr>
        <p:spPr>
          <a:xfrm>
            <a:off x="6076307" y="1787705"/>
            <a:ext cx="801886" cy="8018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latin typeface="+mn-ea"/>
              </a:rPr>
              <a:t>02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2" name="椭圆 21"/>
          <p:cNvSpPr/>
          <p:nvPr userDrawn="1"/>
        </p:nvSpPr>
        <p:spPr>
          <a:xfrm>
            <a:off x="5823904" y="3028058"/>
            <a:ext cx="801886" cy="8018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latin typeface="+mn-ea"/>
              </a:rPr>
              <a:t>03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3" name="椭圆 22"/>
          <p:cNvSpPr/>
          <p:nvPr userDrawn="1"/>
        </p:nvSpPr>
        <p:spPr>
          <a:xfrm>
            <a:off x="5571501" y="4268411"/>
            <a:ext cx="801886" cy="8018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latin typeface="+mn-ea"/>
              </a:rPr>
              <a:t>04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4" name="椭圆 23"/>
          <p:cNvSpPr/>
          <p:nvPr userDrawn="1"/>
        </p:nvSpPr>
        <p:spPr>
          <a:xfrm>
            <a:off x="5319098" y="5508763"/>
            <a:ext cx="801886" cy="80188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>
                <a:latin typeface="+mn-ea"/>
              </a:rPr>
              <a:t>05</a:t>
            </a:r>
            <a:endParaRPr lang="zh-CN" altLang="en-US" sz="2400" dirty="0">
              <a:latin typeface="+mn-ea"/>
            </a:endParaRPr>
          </a:p>
        </p:txBody>
      </p:sp>
      <p:sp>
        <p:nvSpPr>
          <p:cNvPr id="25" name="文本框 24"/>
          <p:cNvSpPr txBox="1"/>
          <p:nvPr userDrawn="1"/>
        </p:nvSpPr>
        <p:spPr>
          <a:xfrm>
            <a:off x="1059793" y="2378343"/>
            <a:ext cx="1610623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目录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>
            <a:off x="1142281" y="3360609"/>
            <a:ext cx="9593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 userDrawn="1"/>
        </p:nvSpPr>
        <p:spPr>
          <a:xfrm>
            <a:off x="1142281" y="3710217"/>
            <a:ext cx="2814786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Contents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grpSp>
        <p:nvGrpSpPr>
          <p:cNvPr id="29" name="组合 28"/>
          <p:cNvGrpSpPr/>
          <p:nvPr userDrawn="1"/>
        </p:nvGrpSpPr>
        <p:grpSpPr>
          <a:xfrm flipV="1">
            <a:off x="827551" y="209476"/>
            <a:ext cx="303107" cy="303107"/>
            <a:chOff x="962675" y="5112327"/>
            <a:chExt cx="672161" cy="672161"/>
          </a:xfrm>
        </p:grpSpPr>
        <p:cxnSp>
          <p:nvCxnSpPr>
            <p:cNvPr id="30" name="直接连接符 29"/>
            <p:cNvCxnSpPr/>
            <p:nvPr/>
          </p:nvCxnSpPr>
          <p:spPr>
            <a:xfrm flipH="1">
              <a:off x="962675" y="5784488"/>
              <a:ext cx="672161" cy="0"/>
            </a:xfrm>
            <a:prstGeom prst="line">
              <a:avLst/>
            </a:prstGeom>
            <a:noFill/>
            <a:ln>
              <a:solidFill>
                <a:schemeClr val="bg1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962675" y="5112327"/>
              <a:ext cx="0" cy="672161"/>
            </a:xfrm>
            <a:prstGeom prst="line">
              <a:avLst/>
            </a:prstGeom>
            <a:noFill/>
            <a:ln>
              <a:solidFill>
                <a:schemeClr val="bg1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 flipH="1">
            <a:off x="873577" y="0"/>
            <a:ext cx="231871" cy="3276600"/>
            <a:chOff x="4399082" y="1624876"/>
            <a:chExt cx="231871" cy="3276600"/>
          </a:xfrm>
        </p:grpSpPr>
        <p:cxnSp>
          <p:nvCxnSpPr>
            <p:cNvPr id="10" name="直接连接符 9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2900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1105448" y="1524184"/>
            <a:ext cx="3168459" cy="7146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OPPOSans L" panose="00020600040101010101" pitchFamily="18" charset="-122"/>
                <a:ea typeface="OPPOSans B" panose="00020600040101010101" pitchFamily="18" charset="-122"/>
                <a:cs typeface="Arial" panose="020B0604020202020204" pitchFamily="34" charset="0"/>
              </a:defRPr>
            </a:lvl1pPr>
          </a:lstStyle>
          <a:p>
            <a:pPr marL="0" lvl="0"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1" hasCustomPrompt="1"/>
          </p:nvPr>
        </p:nvSpPr>
        <p:spPr>
          <a:xfrm>
            <a:off x="4251324" y="2856485"/>
            <a:ext cx="5216027" cy="854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400" b="1" dirty="0">
                <a:solidFill>
                  <a:srgbClr val="FCEEE8"/>
                </a:solidFill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pPr marL="0" lvl="0" defTabSz="914400"/>
            <a:r>
              <a:rPr lang="zh-CN" altLang="en-US" dirty="0"/>
              <a:t>请输入您的标题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 hasCustomPrompt="1"/>
          </p:nvPr>
        </p:nvSpPr>
        <p:spPr>
          <a:xfrm>
            <a:off x="4251325" y="3696715"/>
            <a:ext cx="5216027" cy="430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>
              <a:buNone/>
              <a:defRPr lang="zh-CN" altLang="en-US" sz="2400" b="0" dirty="0">
                <a:solidFill>
                  <a:srgbClr val="FCEEE8"/>
                </a:solidFill>
                <a:latin typeface="OPPOSans M" panose="00020600040101010101" pitchFamily="18" charset="-122"/>
                <a:ea typeface="OPPOSans M" panose="00020600040101010101" pitchFamily="18" charset="-122"/>
              </a:defRPr>
            </a:lvl1pPr>
          </a:lstStyle>
          <a:p>
            <a:pPr marL="0" lvl="0" defTabSz="914400"/>
            <a:r>
              <a:rPr lang="en-US" altLang="zh-CN" dirty="0"/>
              <a:t>Please Enter Your Title Here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 userDrawn="1"/>
        </p:nvSpPr>
        <p:spPr>
          <a:xfrm>
            <a:off x="-21303" y="0"/>
            <a:ext cx="12191999" cy="4124967"/>
          </a:xfrm>
          <a:custGeom>
            <a:avLst/>
            <a:gdLst>
              <a:gd name="connsiteX0" fmla="*/ 0 w 12191999"/>
              <a:gd name="connsiteY0" fmla="*/ 0 h 4124967"/>
              <a:gd name="connsiteX1" fmla="*/ 12191999 w 12191999"/>
              <a:gd name="connsiteY1" fmla="*/ 0 h 4124967"/>
              <a:gd name="connsiteX2" fmla="*/ 12191999 w 12191999"/>
              <a:gd name="connsiteY2" fmla="*/ 2239606 h 4124967"/>
              <a:gd name="connsiteX3" fmla="*/ 11991047 w 12191999"/>
              <a:gd name="connsiteY3" fmla="*/ 2441353 h 4124967"/>
              <a:gd name="connsiteX4" fmla="*/ 11787221 w 12191999"/>
              <a:gd name="connsiteY4" fmla="*/ 2610427 h 4124967"/>
              <a:gd name="connsiteX5" fmla="*/ 11692561 w 12191999"/>
              <a:gd name="connsiteY5" fmla="*/ 2679079 h 4124967"/>
              <a:gd name="connsiteX6" fmla="*/ 11361871 w 12191999"/>
              <a:gd name="connsiteY6" fmla="*/ 2877397 h 4124967"/>
              <a:gd name="connsiteX7" fmla="*/ 10179231 w 12191999"/>
              <a:gd name="connsiteY7" fmla="*/ 3450657 h 4124967"/>
              <a:gd name="connsiteX8" fmla="*/ 9762711 w 12191999"/>
              <a:gd name="connsiteY8" fmla="*/ 3609461 h 4124967"/>
              <a:gd name="connsiteX9" fmla="*/ 9502991 w 12191999"/>
              <a:gd name="connsiteY9" fmla="*/ 3688922 h 4124967"/>
              <a:gd name="connsiteX10" fmla="*/ 6781467 w 12191999"/>
              <a:gd name="connsiteY10" fmla="*/ 4121478 h 4124967"/>
              <a:gd name="connsiteX11" fmla="*/ 6686585 w 12191999"/>
              <a:gd name="connsiteY11" fmla="*/ 4124967 h 4124967"/>
              <a:gd name="connsiteX12" fmla="*/ 5505413 w 12191999"/>
              <a:gd name="connsiteY12" fmla="*/ 4124967 h 4124967"/>
              <a:gd name="connsiteX13" fmla="*/ 5410533 w 12191999"/>
              <a:gd name="connsiteY13" fmla="*/ 4121478 h 4124967"/>
              <a:gd name="connsiteX14" fmla="*/ 2689007 w 12191999"/>
              <a:gd name="connsiteY14" fmla="*/ 3688922 h 4124967"/>
              <a:gd name="connsiteX15" fmla="*/ 2429290 w 12191999"/>
              <a:gd name="connsiteY15" fmla="*/ 3609461 h 4124967"/>
              <a:gd name="connsiteX16" fmla="*/ 2012768 w 12191999"/>
              <a:gd name="connsiteY16" fmla="*/ 3450657 h 4124967"/>
              <a:gd name="connsiteX17" fmla="*/ 830127 w 12191999"/>
              <a:gd name="connsiteY17" fmla="*/ 2877397 h 4124967"/>
              <a:gd name="connsiteX18" fmla="*/ 499425 w 12191999"/>
              <a:gd name="connsiteY18" fmla="*/ 2679072 h 4124967"/>
              <a:gd name="connsiteX19" fmla="*/ 404776 w 12191999"/>
              <a:gd name="connsiteY19" fmla="*/ 2610427 h 4124967"/>
              <a:gd name="connsiteX20" fmla="*/ 200950 w 12191999"/>
              <a:gd name="connsiteY20" fmla="*/ 2441353 h 4124967"/>
              <a:gd name="connsiteX21" fmla="*/ 0 w 12191999"/>
              <a:gd name="connsiteY21" fmla="*/ 2239609 h 412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91999" h="4124967">
                <a:moveTo>
                  <a:pt x="0" y="0"/>
                </a:moveTo>
                <a:lnTo>
                  <a:pt x="12191999" y="0"/>
                </a:lnTo>
                <a:lnTo>
                  <a:pt x="12191999" y="2239606"/>
                </a:lnTo>
                <a:lnTo>
                  <a:pt x="11991047" y="2441353"/>
                </a:lnTo>
                <a:cubicBezTo>
                  <a:pt x="11926543" y="2498781"/>
                  <a:pt x="11858555" y="2555161"/>
                  <a:pt x="11787221" y="2610427"/>
                </a:cubicBezTo>
                <a:lnTo>
                  <a:pt x="11692561" y="2679079"/>
                </a:lnTo>
                <a:lnTo>
                  <a:pt x="11361871" y="2877397"/>
                </a:lnTo>
                <a:cubicBezTo>
                  <a:pt x="10986079" y="3091504"/>
                  <a:pt x="10590977" y="3283339"/>
                  <a:pt x="10179231" y="3450657"/>
                </a:cubicBezTo>
                <a:lnTo>
                  <a:pt x="9762711" y="3609461"/>
                </a:lnTo>
                <a:lnTo>
                  <a:pt x="9502991" y="3688922"/>
                </a:lnTo>
                <a:cubicBezTo>
                  <a:pt x="8690339" y="3921282"/>
                  <a:pt x="7767486" y="4073049"/>
                  <a:pt x="6781467" y="4121478"/>
                </a:cubicBezTo>
                <a:lnTo>
                  <a:pt x="6686585" y="4124967"/>
                </a:lnTo>
                <a:lnTo>
                  <a:pt x="5505413" y="4124967"/>
                </a:lnTo>
                <a:lnTo>
                  <a:pt x="5410533" y="4121478"/>
                </a:lnTo>
                <a:cubicBezTo>
                  <a:pt x="4424513" y="4073049"/>
                  <a:pt x="3501660" y="3921282"/>
                  <a:pt x="2689007" y="3688922"/>
                </a:cubicBezTo>
                <a:lnTo>
                  <a:pt x="2429290" y="3609461"/>
                </a:lnTo>
                <a:lnTo>
                  <a:pt x="2012768" y="3450657"/>
                </a:lnTo>
                <a:cubicBezTo>
                  <a:pt x="1601022" y="3283339"/>
                  <a:pt x="1205920" y="3091504"/>
                  <a:pt x="830127" y="2877397"/>
                </a:cubicBezTo>
                <a:lnTo>
                  <a:pt x="499425" y="2679072"/>
                </a:lnTo>
                <a:lnTo>
                  <a:pt x="404776" y="2610427"/>
                </a:lnTo>
                <a:cubicBezTo>
                  <a:pt x="333443" y="2555161"/>
                  <a:pt x="265455" y="2498781"/>
                  <a:pt x="200950" y="2441353"/>
                </a:cubicBezTo>
                <a:lnTo>
                  <a:pt x="0" y="2239609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2022932" y="5558695"/>
            <a:ext cx="8234585" cy="0"/>
          </a:xfrm>
          <a:prstGeom prst="line">
            <a:avLst/>
          </a:prstGeom>
          <a:ln w="6350">
            <a:gradFill flip="none" rotWithShape="1">
              <a:gsLst>
                <a:gs pos="0">
                  <a:schemeClr val="tx1">
                    <a:lumMod val="65000"/>
                    <a:lumOff val="35000"/>
                    <a:alpha val="0"/>
                  </a:schemeClr>
                </a:gs>
                <a:gs pos="100000">
                  <a:schemeClr val="tx1">
                    <a:lumMod val="65000"/>
                    <a:lumOff val="35000"/>
                    <a:alpha val="0"/>
                  </a:schemeClr>
                </a:gs>
                <a:gs pos="41000">
                  <a:schemeClr val="tx1">
                    <a:lumMod val="65000"/>
                    <a:lumOff val="3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 userDrawn="1"/>
        </p:nvSpPr>
        <p:spPr>
          <a:xfrm>
            <a:off x="-6063" y="540"/>
            <a:ext cx="12199046" cy="4124967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76000"/>
                </a:schemeClr>
              </a:gs>
              <a:gs pos="100000">
                <a:schemeClr val="accent1">
                  <a:lumMod val="75000"/>
                  <a:alpha val="70000"/>
                </a:schemeClr>
              </a:gs>
            </a:gsLst>
            <a:lin ang="5400000" scaled="1"/>
          </a:gradFill>
        </p:spPr>
        <p:txBody>
          <a:bodyPr vert="horz" wrap="square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-21303" y="-16625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lumMod val="75000"/>
                    <a:alpha val="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M"/>
                <a:cs typeface="+mn-cs"/>
              </a:rPr>
              <a:t>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29.png"/><Relationship Id="rId7" Type="http://schemas.openxmlformats.org/officeDocument/2006/relationships/image" Target="../media/image15.png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tags" Target="../tags/tag34.xml"/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tags" Target="../tags/tag35.xml"/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tags" Target="../tags/tag36.xml"/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40.png"/><Relationship Id="rId6" Type="http://schemas.openxmlformats.org/officeDocument/2006/relationships/tags" Target="../tags/tag38.xml"/><Relationship Id="rId5" Type="http://schemas.openxmlformats.org/officeDocument/2006/relationships/image" Target="../media/image39.png"/><Relationship Id="rId4" Type="http://schemas.openxmlformats.org/officeDocument/2006/relationships/tags" Target="../tags/tag37.xml"/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42.png"/><Relationship Id="rId7" Type="http://schemas.openxmlformats.org/officeDocument/2006/relationships/tags" Target="../tags/tag41.xml"/><Relationship Id="rId6" Type="http://schemas.openxmlformats.org/officeDocument/2006/relationships/image" Target="../media/image41.png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44.png"/><Relationship Id="rId7" Type="http://schemas.openxmlformats.org/officeDocument/2006/relationships/tags" Target="../tags/tag44.xml"/><Relationship Id="rId6" Type="http://schemas.openxmlformats.org/officeDocument/2006/relationships/image" Target="../media/image43.png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1" Type="http://schemas.openxmlformats.org/officeDocument/2006/relationships/slideLayout" Target="../slideLayouts/slideLayout6.xml"/><Relationship Id="rId10" Type="http://schemas.openxmlformats.org/officeDocument/2006/relationships/image" Target="../media/image45.png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1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11.jpeg"/><Relationship Id="rId14" Type="http://schemas.openxmlformats.org/officeDocument/2006/relationships/slideLayout" Target="../slideLayouts/slideLayout3.xml"/><Relationship Id="rId13" Type="http://schemas.openxmlformats.org/officeDocument/2006/relationships/tags" Target="../tags/tag10.xml"/><Relationship Id="rId12" Type="http://schemas.openxmlformats.org/officeDocument/2006/relationships/image" Target="../media/image12.png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tags" Target="../tags/tag12.xml"/><Relationship Id="rId2" Type="http://schemas.openxmlformats.org/officeDocument/2006/relationships/image" Target="../media/image15.png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1" Type="http://schemas.openxmlformats.org/officeDocument/2006/relationships/slideLayout" Target="../slideLayouts/slideLayout6.xml"/><Relationship Id="rId20" Type="http://schemas.openxmlformats.org/officeDocument/2006/relationships/tags" Target="../tags/tag33.xml"/><Relationship Id="rId2" Type="http://schemas.openxmlformats.org/officeDocument/2006/relationships/tags" Target="../tags/tag16.xml"/><Relationship Id="rId19" Type="http://schemas.openxmlformats.org/officeDocument/2006/relationships/tags" Target="../tags/tag32.xml"/><Relationship Id="rId18" Type="http://schemas.openxmlformats.org/officeDocument/2006/relationships/tags" Target="../tags/tag31.xml"/><Relationship Id="rId17" Type="http://schemas.openxmlformats.org/officeDocument/2006/relationships/image" Target="../media/image15.png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9.png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B5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19380" y="161925"/>
            <a:ext cx="11953869" cy="6305550"/>
          </a:xfrm>
          <a:prstGeom prst="rect">
            <a:avLst/>
          </a:prstGeom>
          <a:noFill/>
          <a:ln w="28575">
            <a:solidFill>
              <a:srgbClr val="718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flipH="1">
            <a:off x="752725" y="6989"/>
            <a:ext cx="231871" cy="3276600"/>
            <a:chOff x="4399082" y="1624876"/>
            <a:chExt cx="231871" cy="3276600"/>
          </a:xfrm>
        </p:grpSpPr>
        <p:cxnSp>
          <p:nvCxnSpPr>
            <p:cNvPr id="4" name="直接连接符 3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0" y="1588017"/>
            <a:ext cx="12192002" cy="3276600"/>
          </a:xfrm>
          <a:prstGeom prst="rect">
            <a:avLst/>
          </a:prstGeom>
          <a:blipFill dpi="0" rotWithShape="1">
            <a:blip r:embed="rId1" cstate="print">
              <a:alphaModFix amt="6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11202882" y="3581400"/>
            <a:ext cx="231871" cy="3276600"/>
            <a:chOff x="4399082" y="1624876"/>
            <a:chExt cx="231871" cy="3276600"/>
          </a:xfrm>
        </p:grpSpPr>
        <p:cxnSp>
          <p:nvCxnSpPr>
            <p:cNvPr id="13" name="直接连接符 12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984885" y="2346960"/>
            <a:ext cx="11068685" cy="156845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buNone/>
              <a:defRPr lang="zh-CN" altLang="en-US" sz="50000" kern="12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OPPOSans L" panose="00020600040101010101" pitchFamily="18" charset="-122"/>
                <a:ea typeface="OPPOSans H" panose="00020600040101010101" pitchFamily="18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6000" b="1" i="0" u="none" strike="noStrike" kern="1200" cap="none" spc="0" normalizeH="0" baseline="0" noProof="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原神风格开放世界探险游戏</a:t>
            </a:r>
            <a:endParaRPr kumimoji="0" lang="en-US" altLang="zh-CN" sz="6000" b="1" i="0" u="none" strike="noStrike" kern="1200" cap="none" spc="0" normalizeH="0" baseline="0" noProof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 w="10160">
                  <a:noFill/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Genshin-Style Open World Adventure Game</a:t>
            </a:r>
            <a:endParaRPr kumimoji="0" lang="en-US" altLang="zh-CN" sz="3600" b="1" i="0" u="none" strike="noStrike" kern="1200" cap="none" spc="0" normalizeH="0" baseline="0" noProof="0" dirty="0">
              <a:ln w="10160">
                <a:noFill/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11325" y="4918075"/>
            <a:ext cx="3066415" cy="15646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王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雷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2351299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（组长）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林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琪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2352609 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周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达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2354185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黄景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胤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2351129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陈柏熙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2353120</a:t>
            </a:r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48775" y="83185"/>
            <a:ext cx="2481580" cy="12611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99635" y="5331460"/>
            <a:ext cx="6924040" cy="7378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fontAlgn="auto">
              <a:lnSpc>
                <a:spcPct val="120000"/>
              </a:lnSpc>
            </a:pP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Github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https://github.com/WingWR/A-ZeldaGame-Based-On-Awaken.git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indent="0" fontAlgn="auto">
              <a:lnSpc>
                <a:spcPct val="12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*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使用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Cocos-2dx 4.0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进行开发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102225" y="3915410"/>
            <a:ext cx="1988185" cy="447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2024.12.25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B5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21062"/>
            <a:ext cx="12192002" cy="3276600"/>
          </a:xfrm>
          <a:prstGeom prst="rect">
            <a:avLst/>
          </a:prstGeom>
          <a:blipFill dpi="0" rotWithShape="1">
            <a:blip r:embed="rId1" cstate="hqprint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 flipH="1">
            <a:off x="752725" y="6989"/>
            <a:ext cx="231871" cy="3276600"/>
            <a:chOff x="4399082" y="1624876"/>
            <a:chExt cx="231871" cy="3276600"/>
          </a:xfrm>
        </p:grpSpPr>
        <p:cxnSp>
          <p:nvCxnSpPr>
            <p:cNvPr id="4" name="直接连接符 3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7655144" y="931973"/>
            <a:ext cx="3168459" cy="778674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buNone/>
              <a:defRPr lang="zh-CN" altLang="en-US" sz="50000" kern="12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OPPOSans L" panose="00020600040101010101" pitchFamily="18" charset="-122"/>
                <a:ea typeface="OPPOSans H" panose="00020600040101010101" pitchFamily="18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dirty="0">
                <a:gradFill>
                  <a:gsLst>
                    <a:gs pos="29000">
                      <a:srgbClr val="F9F9F9"/>
                    </a:gs>
                    <a:gs pos="46000">
                      <a:srgbClr val="F9F9F9">
                        <a:alpha val="54000"/>
                      </a:srgbClr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+mj-lt"/>
                <a:ea typeface="OPPOSans B" panose="00020600040101010101" pitchFamily="18" charset="-122"/>
              </a:rPr>
              <a:t>4</a:t>
            </a:r>
            <a:endParaRPr kumimoji="0" lang="en-US" altLang="en-US" sz="50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000">
                    <a:srgbClr val="F9F9F9"/>
                  </a:gs>
                  <a:gs pos="46000">
                    <a:srgbClr val="F9F9F9">
                      <a:alpha val="54000"/>
                    </a:srgbClr>
                  </a:gs>
                  <a:gs pos="80000">
                    <a:srgbClr val="F9F9F9">
                      <a:alpha val="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OPPOSans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67910" y="3756660"/>
            <a:ext cx="5902960" cy="10147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lang="zh-CN" altLang="en-US" sz="5400" b="1" kern="1200" dirty="0">
                <a:solidFill>
                  <a:srgbClr val="FCEEE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技术特点</a:t>
            </a:r>
            <a:endParaRPr kumimoji="0" lang="zh-CN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M" panose="00020600040101010101" pitchFamily="18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11202882" y="3581400"/>
            <a:ext cx="231871" cy="3276600"/>
            <a:chOff x="4399082" y="1624876"/>
            <a:chExt cx="231871" cy="3276600"/>
          </a:xfrm>
        </p:grpSpPr>
        <p:cxnSp>
          <p:nvCxnSpPr>
            <p:cNvPr id="13" name="直接连接符 12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alphaModFix amt="59000"/>
          </a:blip>
          <a:stretch>
            <a:fillRect/>
          </a:stretch>
        </p:blipFill>
        <p:spPr>
          <a:xfrm>
            <a:off x="9226966" y="514290"/>
            <a:ext cx="2869784" cy="14579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的摆设布局&#10;&#10;描述已自动生成"/>
          <p:cNvPicPr>
            <a:picLocks noChangeAspect="1"/>
          </p:cNvPicPr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-137885"/>
            <a:ext cx="12192000" cy="7000875"/>
          </a:xfrm>
          <a:prstGeom prst="rect">
            <a:avLst/>
          </a:prstGeom>
          <a:blipFill dpi="0" rotWithShape="1">
            <a:blip r:embed="rId2" cstate="print">
              <a:alphaModFix amt="13000"/>
            </a:blip>
            <a:srcRect/>
            <a:stretch>
              <a:fillRect/>
            </a:stretch>
          </a:blipFill>
        </p:spPr>
      </p:pic>
      <p:sp>
        <p:nvSpPr>
          <p:cNvPr id="3" name="文本框 2"/>
          <p:cNvSpPr txBox="1"/>
          <p:nvPr/>
        </p:nvSpPr>
        <p:spPr>
          <a:xfrm>
            <a:off x="800100" y="368196"/>
            <a:ext cx="37847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技术特点</a:t>
            </a:r>
            <a:endParaRPr lang="zh-CN" altLang="en-US" sz="4000" spc="300" dirty="0">
              <a:solidFill>
                <a:srgbClr val="4B5C78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0" y="975995"/>
            <a:ext cx="6981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B5C78">
                    <a:alpha val="80000"/>
                  </a:srgbClr>
                </a:solidFill>
                <a:latin typeface="+mn-ea"/>
                <a:sym typeface="+mn-ea"/>
              </a:rPr>
              <a:t>原神风格开放世界探险游戏</a:t>
            </a:r>
            <a:endParaRPr kumimoji="0" lang="zh-CN" altLang="en-US" sz="1600" b="0" i="0" u="none" strike="noStrike" kern="1200" cap="none" spc="0" normalizeH="0" baseline="0" dirty="0">
              <a:solidFill>
                <a:srgbClr val="4B5C78">
                  <a:alpha val="80000"/>
                </a:srgbClr>
              </a:solidFill>
              <a:latin typeface="+mn-ea"/>
              <a:cs typeface="+mn-cs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703945" y="2052208"/>
            <a:ext cx="2610755" cy="2842521"/>
          </a:xfrm>
          <a:prstGeom prst="roundRect">
            <a:avLst>
              <a:gd name="adj" fmla="val 4303"/>
            </a:avLst>
          </a:prstGeom>
          <a:solidFill>
            <a:schemeClr val="bg1"/>
          </a:solidFill>
          <a:ln>
            <a:noFill/>
          </a:ln>
          <a:effectLst>
            <a:outerShdw blurRad="241300" dist="38100" dir="2700000" sx="104000" sy="104000" algn="tl" rotWithShape="0">
              <a:prstClr val="black">
                <a:alpha val="40000"/>
              </a:prstClr>
            </a:outerShdw>
            <a:reflection blurRad="114300" stA="48000" endPos="28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11" name="弧形 10"/>
          <p:cNvSpPr/>
          <p:nvPr/>
        </p:nvSpPr>
        <p:spPr>
          <a:xfrm rot="7609396">
            <a:off x="1341422" y="1397774"/>
            <a:ext cx="1350978" cy="1350978"/>
          </a:xfrm>
          <a:prstGeom prst="arc">
            <a:avLst>
              <a:gd name="adj1" fmla="val 17154829"/>
              <a:gd name="adj2" fmla="val 8729259"/>
            </a:avLst>
          </a:prstGeom>
          <a:noFill/>
          <a:ln w="6350">
            <a:gradFill>
              <a:gsLst>
                <a:gs pos="0">
                  <a:srgbClr val="055EA0">
                    <a:alpha val="0"/>
                  </a:srgbClr>
                </a:gs>
                <a:gs pos="100000">
                  <a:srgbClr val="0070C0"/>
                </a:gs>
              </a:gsLst>
              <a:lin ang="5400000" scaled="1"/>
            </a:gra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555287" y="1611639"/>
            <a:ext cx="923249" cy="923249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blipFill>
                <a:blip r:embed="rId4"/>
                <a:tile tx="0" ty="0" sx="100000" sy="100000" flip="none" algn="tl"/>
              </a:blip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 rot="5680615">
            <a:off x="1478402" y="1534754"/>
            <a:ext cx="1077017" cy="1077017"/>
          </a:xfrm>
          <a:prstGeom prst="ellipse">
            <a:avLst/>
          </a:prstGeom>
          <a:noFill/>
          <a:ln w="22225">
            <a:gradFill flip="none" rotWithShape="1">
              <a:gsLst>
                <a:gs pos="0">
                  <a:srgbClr val="0070C0">
                    <a:alpha val="44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27735" y="2900680"/>
            <a:ext cx="219900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dirty="0">
                <a:solidFill>
                  <a:srgbClr val="4B5C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Cocos-2dx</a:t>
            </a:r>
            <a:endParaRPr lang="en-US" altLang="zh-CN" sz="2400" dirty="0">
              <a:solidFill>
                <a:srgbClr val="4B5C7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0100" y="3438506"/>
            <a:ext cx="2438400" cy="730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使用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Cocos2dx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-4.0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框架进行开发。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B5C7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3470243" y="2052208"/>
            <a:ext cx="2595578" cy="4165712"/>
          </a:xfrm>
          <a:prstGeom prst="roundRect">
            <a:avLst>
              <a:gd name="adj" fmla="val 4303"/>
            </a:avLst>
          </a:prstGeom>
          <a:solidFill>
            <a:schemeClr val="bg1"/>
          </a:solidFill>
          <a:ln>
            <a:noFill/>
          </a:ln>
          <a:effectLst>
            <a:outerShdw blurRad="330200" dist="38100" dir="2700000" sx="104000" sy="104000" algn="tl" rotWithShape="0">
              <a:prstClr val="black">
                <a:alpha val="40000"/>
              </a:prstClr>
            </a:outerShdw>
            <a:reflection blurRad="114300" stA="48000" endPos="28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18" name="弧形 17"/>
          <p:cNvSpPr/>
          <p:nvPr/>
        </p:nvSpPr>
        <p:spPr>
          <a:xfrm rot="7609396">
            <a:off x="4070107" y="1397774"/>
            <a:ext cx="1350978" cy="1350978"/>
          </a:xfrm>
          <a:prstGeom prst="arc">
            <a:avLst>
              <a:gd name="adj1" fmla="val 17154829"/>
              <a:gd name="adj2" fmla="val 8729259"/>
            </a:avLst>
          </a:prstGeom>
          <a:noFill/>
          <a:ln w="6350">
            <a:gradFill>
              <a:gsLst>
                <a:gs pos="0">
                  <a:srgbClr val="055EA0">
                    <a:alpha val="0"/>
                  </a:srgbClr>
                </a:gs>
                <a:gs pos="100000">
                  <a:srgbClr val="0070C0"/>
                </a:gs>
              </a:gsLst>
              <a:lin ang="5400000" scaled="1"/>
            </a:gra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0" name="椭圆 19"/>
          <p:cNvSpPr/>
          <p:nvPr/>
        </p:nvSpPr>
        <p:spPr>
          <a:xfrm rot="5680615">
            <a:off x="4207087" y="1534754"/>
            <a:ext cx="1077017" cy="1077017"/>
          </a:xfrm>
          <a:prstGeom prst="ellipse">
            <a:avLst/>
          </a:prstGeom>
          <a:noFill/>
          <a:ln w="22225">
            <a:gradFill flip="none" rotWithShape="1">
              <a:gsLst>
                <a:gs pos="0">
                  <a:srgbClr val="0070C0">
                    <a:alpha val="44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01046" y="2900888"/>
            <a:ext cx="1689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prstClr val="black"/>
                </a:solidFill>
                <a:latin typeface="+mj-ea"/>
                <a:ea typeface="+mj-ea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dirty="0">
                <a:solidFill>
                  <a:srgbClr val="4B5C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lt"/>
              </a:rPr>
              <a:t>Git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4B5C78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28695" y="3438525"/>
            <a:ext cx="2438400" cy="263842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indent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使用</a:t>
            </a:r>
            <a:r>
              <a:rPr lang="en-US" altLang="zh-CN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Git</a:t>
            </a:r>
            <a:r>
              <a:rPr lang="en-US" altLang="zh-CN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进行了版本控制及协作开发，并将项目公开发布到</a:t>
            </a:r>
            <a:r>
              <a:rPr lang="en-US" altLang="zh-CN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Github</a:t>
            </a:r>
            <a:r>
              <a:rPr lang="zh-CN" altLang="en-US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。</a:t>
            </a:r>
            <a:endParaRPr lang="zh-CN" altLang="en-US" sz="1600" noProof="0" dirty="0">
              <a:ln>
                <a:noFill/>
              </a:ln>
              <a:solidFill>
                <a:srgbClr val="4B5C7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indent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所有成员均建立了自己的分支，高效地管理了代码变更，跟踪了文件历史，</a:t>
            </a:r>
            <a:r>
              <a:rPr lang="zh-CN" altLang="en-US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实现了多人协作开发。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B5C78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ea"/>
              <a:sym typeface="+mn-lt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6184900" y="2052320"/>
            <a:ext cx="2586990" cy="3393440"/>
          </a:xfrm>
          <a:prstGeom prst="roundRect">
            <a:avLst>
              <a:gd name="adj" fmla="val 4303"/>
            </a:avLst>
          </a:prstGeom>
          <a:solidFill>
            <a:schemeClr val="bg1"/>
          </a:solidFill>
          <a:ln>
            <a:noFill/>
          </a:ln>
          <a:effectLst>
            <a:outerShdw blurRad="266700" dist="38100" dir="2700000" sx="104000" sy="104000" algn="tl" rotWithShape="0">
              <a:prstClr val="black">
                <a:alpha val="40000"/>
              </a:prstClr>
            </a:outerShdw>
            <a:reflection blurRad="114300" stA="48000" endPos="28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25" name="弧形 24"/>
          <p:cNvSpPr/>
          <p:nvPr/>
        </p:nvSpPr>
        <p:spPr>
          <a:xfrm rot="7609396">
            <a:off x="6798792" y="1397774"/>
            <a:ext cx="1350978" cy="1350978"/>
          </a:xfrm>
          <a:prstGeom prst="arc">
            <a:avLst>
              <a:gd name="adj1" fmla="val 17154829"/>
              <a:gd name="adj2" fmla="val 8729259"/>
            </a:avLst>
          </a:prstGeom>
          <a:noFill/>
          <a:ln w="6350">
            <a:gradFill>
              <a:gsLst>
                <a:gs pos="0">
                  <a:srgbClr val="055EA0">
                    <a:alpha val="0"/>
                  </a:srgbClr>
                </a:gs>
                <a:gs pos="100000">
                  <a:srgbClr val="0070C0"/>
                </a:gs>
              </a:gsLst>
              <a:lin ang="5400000" scaled="1"/>
            </a:gra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288268" y="1579441"/>
            <a:ext cx="922843" cy="945534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27" name="椭圆 26"/>
          <p:cNvSpPr/>
          <p:nvPr/>
        </p:nvSpPr>
        <p:spPr>
          <a:xfrm rot="5680615">
            <a:off x="6935772" y="1534754"/>
            <a:ext cx="1077017" cy="1077017"/>
          </a:xfrm>
          <a:prstGeom prst="ellipse">
            <a:avLst/>
          </a:prstGeom>
          <a:noFill/>
          <a:ln w="22225">
            <a:gradFill flip="none" rotWithShape="1">
              <a:gsLst>
                <a:gs pos="0">
                  <a:srgbClr val="0070C0">
                    <a:alpha val="44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29731" y="2900888"/>
            <a:ext cx="1689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prstClr val="black"/>
                </a:solidFill>
                <a:latin typeface="+mj-ea"/>
                <a:ea typeface="+mj-ea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dirty="0">
                <a:solidFill>
                  <a:srgbClr val="4B5C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lt"/>
              </a:rPr>
              <a:t>C++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4B5C78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257470" y="3438506"/>
            <a:ext cx="2438400" cy="1370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使用</a:t>
            </a:r>
            <a:r>
              <a:rPr lang="en-US" altLang="zh-CN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C++</a:t>
            </a:r>
            <a:r>
              <a:rPr lang="en-US" altLang="zh-CN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语言进行开发，运用了面向对象程序设计的知识，充分发挥了</a:t>
            </a:r>
            <a:r>
              <a:rPr lang="en-US" altLang="zh-CN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C++11</a:t>
            </a:r>
            <a:r>
              <a:rPr lang="en-US" altLang="zh-CN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 </a:t>
            </a:r>
            <a:r>
              <a:rPr lang="zh-CN" altLang="en-US" sz="160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的特性。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B5C7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1" name="矩形: 圆角 30"/>
          <p:cNvSpPr/>
          <p:nvPr/>
        </p:nvSpPr>
        <p:spPr>
          <a:xfrm>
            <a:off x="8892477" y="2052208"/>
            <a:ext cx="2595578" cy="4165712"/>
          </a:xfrm>
          <a:prstGeom prst="roundRect">
            <a:avLst>
              <a:gd name="adj" fmla="val 4303"/>
            </a:avLst>
          </a:prstGeom>
          <a:solidFill>
            <a:schemeClr val="bg1"/>
          </a:solidFill>
          <a:ln>
            <a:noFill/>
          </a:ln>
          <a:effectLst>
            <a:outerShdw blurRad="304800" dist="38100" dir="2700000" sx="104000" sy="104000" algn="tl" rotWithShape="0">
              <a:prstClr val="black">
                <a:alpha val="40000"/>
              </a:prstClr>
            </a:outerShdw>
            <a:reflection blurRad="114300" stA="48000" endPos="28000" dist="127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32" name="弧形 31"/>
          <p:cNvSpPr/>
          <p:nvPr/>
        </p:nvSpPr>
        <p:spPr>
          <a:xfrm rot="7609396">
            <a:off x="9590977" y="1397774"/>
            <a:ext cx="1350978" cy="1350978"/>
          </a:xfrm>
          <a:prstGeom prst="arc">
            <a:avLst>
              <a:gd name="adj1" fmla="val 17154829"/>
              <a:gd name="adj2" fmla="val 8729259"/>
            </a:avLst>
          </a:prstGeom>
          <a:noFill/>
          <a:ln w="6350">
            <a:gradFill>
              <a:gsLst>
                <a:gs pos="0">
                  <a:srgbClr val="055EA0">
                    <a:alpha val="0"/>
                  </a:srgbClr>
                </a:gs>
                <a:gs pos="100000">
                  <a:srgbClr val="0070C0"/>
                </a:gs>
              </a:gsLst>
              <a:lin ang="5400000" scaled="1"/>
            </a:gra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9792000" y="1611639"/>
            <a:ext cx="923249" cy="923249"/>
          </a:xfrm>
          <a:prstGeom prst="ellipse">
            <a:avLst/>
          </a:prstGeom>
          <a:blipFill rotWithShape="1">
            <a:blip r:embed="rId6">
              <a:alphaModFix amt="65000"/>
            </a:blip>
            <a:stretch>
              <a:fillRect/>
            </a:stretch>
          </a:blip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 rot="5680615">
            <a:off x="9727957" y="1534754"/>
            <a:ext cx="1077017" cy="1077017"/>
          </a:xfrm>
          <a:prstGeom prst="ellipse">
            <a:avLst/>
          </a:prstGeom>
          <a:noFill/>
          <a:ln w="22225">
            <a:gradFill flip="none" rotWithShape="1">
              <a:gsLst>
                <a:gs pos="0">
                  <a:srgbClr val="0070C0">
                    <a:alpha val="44000"/>
                  </a:srgbClr>
                </a:gs>
                <a:gs pos="100000">
                  <a:srgbClr val="00B0F0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421916" y="2900888"/>
            <a:ext cx="16891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2400">
                <a:solidFill>
                  <a:prstClr val="black"/>
                </a:solidFill>
                <a:latin typeface="+mj-ea"/>
                <a:ea typeface="+mj-ea"/>
                <a:cs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i="0" u="none" strike="noStrike" kern="1200" cap="none" spc="0" normalizeH="0" baseline="0" dirty="0">
                <a:solidFill>
                  <a:srgbClr val="4B5C7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lt"/>
              </a:rPr>
              <a:t>Windows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4B5C78"/>
              </a:solidFill>
              <a:effectLst/>
              <a:uLnTx/>
              <a:uFillTx/>
              <a:latin typeface="OPPOSans B" panose="00020600040101010101" pitchFamily="18" charset="-122"/>
              <a:ea typeface="OPPOSans B" panose="00020600040101010101" pitchFamily="18" charset="-122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971066" y="3438506"/>
            <a:ext cx="2438400" cy="2651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Windows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系统：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Windows 11 x64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B5C7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Windows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集成开发环境：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Microsoft Visual Studio 2022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4B5C7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Windows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编译运行环境：本项目适用于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x86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B5C78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架构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B5C78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193" y="437352"/>
            <a:ext cx="199785" cy="952338"/>
          </a:xfrm>
          <a:prstGeom prst="rect">
            <a:avLst/>
          </a:prstGeom>
          <a:solidFill>
            <a:srgbClr val="4B5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061620" y="-243"/>
            <a:ext cx="231871" cy="3276600"/>
            <a:chOff x="4399082" y="1624876"/>
            <a:chExt cx="231871" cy="3276600"/>
          </a:xfrm>
        </p:grpSpPr>
        <p:cxnSp>
          <p:nvCxnSpPr>
            <p:cNvPr id="8" name="直接连接符 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 flipH="1" flipV="1">
            <a:off x="820585" y="3541395"/>
            <a:ext cx="231871" cy="3276600"/>
            <a:chOff x="4399082" y="1624876"/>
            <a:chExt cx="231871" cy="3276600"/>
          </a:xfrm>
        </p:grpSpPr>
        <p:cxnSp>
          <p:nvCxnSpPr>
            <p:cNvPr id="41" name="直接连接符 40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7" cstate="print">
            <a:alphaModFix amt="56000"/>
          </a:blip>
          <a:stretch>
            <a:fillRect/>
          </a:stretch>
        </p:blipFill>
        <p:spPr>
          <a:xfrm>
            <a:off x="10247413" y="6076949"/>
            <a:ext cx="1782662" cy="905661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7044952" y="1601479"/>
            <a:ext cx="923249" cy="923249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  <a:effectLst>
            <a:outerShdw blurRad="368300" dist="127000" dir="2400000" sx="98000" sy="98000" algn="tl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的摆设布局&#10;&#10;描述已自动生成"/>
          <p:cNvPicPr>
            <a:picLocks noChangeAspect="1"/>
          </p:cNvPicPr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-142965"/>
            <a:ext cx="12192000" cy="7000875"/>
          </a:xfrm>
          <a:prstGeom prst="rect">
            <a:avLst/>
          </a:prstGeom>
          <a:blipFill dpi="0" rotWithShape="1">
            <a:blip r:embed="rId2" cstate="print">
              <a:alphaModFix amt="13000"/>
            </a:blip>
            <a:srcRect/>
            <a:stretch>
              <a:fillRect/>
            </a:stretch>
          </a:blipFill>
        </p:spPr>
      </p:pic>
      <p:sp>
        <p:nvSpPr>
          <p:cNvPr id="3" name="文本框 2"/>
          <p:cNvSpPr txBox="1"/>
          <p:nvPr/>
        </p:nvSpPr>
        <p:spPr>
          <a:xfrm>
            <a:off x="800100" y="368300"/>
            <a:ext cx="6818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技术特点：类与</a:t>
            </a: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多态</a:t>
            </a:r>
            <a:endParaRPr lang="zh-CN" altLang="en-US" sz="4000" spc="300" dirty="0">
              <a:solidFill>
                <a:srgbClr val="4B5C78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0" y="975995"/>
            <a:ext cx="6981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B5C78">
                    <a:alpha val="80000"/>
                  </a:srgbClr>
                </a:solidFill>
                <a:latin typeface="+mn-ea"/>
                <a:sym typeface="+mn-ea"/>
              </a:rPr>
              <a:t>原神风格开放世界探险游戏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B5C78">
                  <a:alpha val="80000"/>
                </a:srgbClr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193" y="437352"/>
            <a:ext cx="199785" cy="952338"/>
          </a:xfrm>
          <a:prstGeom prst="rect">
            <a:avLst/>
          </a:prstGeom>
          <a:solidFill>
            <a:srgbClr val="4B5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061620" y="-243"/>
            <a:ext cx="231871" cy="3276600"/>
            <a:chOff x="4399082" y="1624876"/>
            <a:chExt cx="231871" cy="3276600"/>
          </a:xfrm>
        </p:grpSpPr>
        <p:cxnSp>
          <p:nvCxnSpPr>
            <p:cNvPr id="8" name="直接连接符 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alphaModFix amt="56000"/>
          </a:blip>
          <a:stretch>
            <a:fillRect/>
          </a:stretch>
        </p:blipFill>
        <p:spPr>
          <a:xfrm>
            <a:off x="10247413" y="6076949"/>
            <a:ext cx="1782662" cy="905661"/>
          </a:xfrm>
          <a:prstGeom prst="rect">
            <a:avLst/>
          </a:prstGeom>
        </p:spPr>
      </p:pic>
      <p:sp>
        <p:nvSpPr>
          <p:cNvPr id="38" name="矩形 37"/>
          <p:cNvSpPr/>
          <p:nvPr>
            <p:custDataLst>
              <p:tags r:id="rId4"/>
            </p:custDataLst>
          </p:nvPr>
        </p:nvSpPr>
        <p:spPr>
          <a:xfrm>
            <a:off x="860425" y="1581150"/>
            <a:ext cx="9811385" cy="37414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</a:pP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派生类继承</a:t>
            </a: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基类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Player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、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Monster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NPC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通过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Creature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间接继承了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Node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的所有公共（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public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）和保护（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protected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）成员。代码中均采用了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public 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继承，这表示基类的公共成员（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public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）会保持公共访问，保护成员（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protected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）会保持保护访问。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Node</a:t>
            </a:r>
            <a:endParaRPr lang="en-US" altLang="zh-CN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</a:t>
            </a:r>
            <a:r>
              <a:rPr lang="en-US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└──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Creature</a:t>
            </a:r>
            <a:endParaRPr lang="en-US" altLang="zh-CN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     </a:t>
            </a:r>
            <a:r>
              <a:rPr lang="en-US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├──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Player</a:t>
            </a:r>
            <a:endParaRPr lang="en-US" altLang="zh-CN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     </a:t>
            </a:r>
            <a:r>
              <a:rPr lang="en-US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├──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Monster</a:t>
            </a:r>
            <a:endParaRPr lang="en-US" altLang="zh-CN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     </a:t>
            </a:r>
            <a:r>
              <a:rPr lang="en-US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└──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NPC</a:t>
            </a:r>
            <a:endParaRPr lang="en-US" altLang="zh-CN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483610" y="3312160"/>
            <a:ext cx="3510280" cy="1815465"/>
            <a:chOff x="13005" y="1702"/>
            <a:chExt cx="5528" cy="285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rcRect t="43529" b="2876"/>
            <a:stretch>
              <a:fillRect/>
            </a:stretch>
          </p:blipFill>
          <p:spPr>
            <a:xfrm>
              <a:off x="13005" y="1702"/>
              <a:ext cx="5529" cy="60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rcRect l="1697" t="50000" r="48405" b="-489"/>
            <a:stretch>
              <a:fillRect/>
            </a:stretch>
          </p:blipFill>
          <p:spPr>
            <a:xfrm>
              <a:off x="13005" y="3190"/>
              <a:ext cx="5481" cy="616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005" y="2490"/>
              <a:ext cx="5499" cy="51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005" y="3993"/>
              <a:ext cx="5501" cy="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的摆设布局&#10;&#10;描述已自动生成"/>
          <p:cNvPicPr>
            <a:picLocks noChangeAspect="1"/>
          </p:cNvPicPr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-142965"/>
            <a:ext cx="12192000" cy="7000875"/>
          </a:xfrm>
          <a:prstGeom prst="rect">
            <a:avLst/>
          </a:prstGeom>
          <a:blipFill dpi="0" rotWithShape="1">
            <a:blip r:embed="rId2" cstate="print">
              <a:alphaModFix amt="13000"/>
            </a:blip>
            <a:srcRect/>
            <a:stretch>
              <a:fillRect/>
            </a:stretch>
          </a:blipFill>
        </p:spPr>
      </p:pic>
      <p:sp>
        <p:nvSpPr>
          <p:cNvPr id="3" name="文本框 2"/>
          <p:cNvSpPr txBox="1"/>
          <p:nvPr/>
        </p:nvSpPr>
        <p:spPr>
          <a:xfrm>
            <a:off x="800100" y="368300"/>
            <a:ext cx="6818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技术特点：类与</a:t>
            </a: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多态</a:t>
            </a:r>
            <a:endParaRPr lang="zh-CN" altLang="en-US" sz="4000" spc="300" dirty="0">
              <a:solidFill>
                <a:srgbClr val="4B5C78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0" y="975995"/>
            <a:ext cx="6981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B5C78">
                    <a:alpha val="80000"/>
                  </a:srgbClr>
                </a:solidFill>
                <a:latin typeface="+mn-ea"/>
                <a:sym typeface="+mn-ea"/>
              </a:rPr>
              <a:t>原神风格开放世界探险游戏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B5C78">
                  <a:alpha val="80000"/>
                </a:srgbClr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193" y="437352"/>
            <a:ext cx="199785" cy="952338"/>
          </a:xfrm>
          <a:prstGeom prst="rect">
            <a:avLst/>
          </a:prstGeom>
          <a:solidFill>
            <a:srgbClr val="4B5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061620" y="-243"/>
            <a:ext cx="231871" cy="3276600"/>
            <a:chOff x="4399082" y="1624876"/>
            <a:chExt cx="231871" cy="3276600"/>
          </a:xfrm>
        </p:grpSpPr>
        <p:cxnSp>
          <p:nvCxnSpPr>
            <p:cNvPr id="8" name="直接连接符 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alphaModFix amt="56000"/>
          </a:blip>
          <a:stretch>
            <a:fillRect/>
          </a:stretch>
        </p:blipFill>
        <p:spPr>
          <a:xfrm>
            <a:off x="10247413" y="6076949"/>
            <a:ext cx="1782662" cy="905661"/>
          </a:xfrm>
          <a:prstGeom prst="rect">
            <a:avLst/>
          </a:prstGeom>
        </p:spPr>
      </p:pic>
      <p:sp>
        <p:nvSpPr>
          <p:cNvPr id="38" name="矩形 37"/>
          <p:cNvSpPr/>
          <p:nvPr>
            <p:custDataLst>
              <p:tags r:id="rId4"/>
            </p:custDataLst>
          </p:nvPr>
        </p:nvSpPr>
        <p:spPr>
          <a:xfrm>
            <a:off x="860425" y="1581150"/>
            <a:ext cx="9811385" cy="21285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</a:pP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虚函数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虚函数是基类中用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virtual 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修饰的函数，允许派生类重写，通过基类指针或引用调用时，可以实现运行时多态（不必在编译时确定调用哪个版本的函数）。通过虚函数，可以在不修改基类代码的情况下，添加新的派生类并重写基类虚函数。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派生类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Monster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类中重写了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Creature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类中的死亡和攻击函数。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Creature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中的虚函数使用了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virtual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的关键字，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Monster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类中重写的函数使用了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override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的关键字，是对基类虚函数的显式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重写。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en-US" altLang="zh-CN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60425" y="3971925"/>
            <a:ext cx="3270250" cy="1778000"/>
            <a:chOff x="1260" y="7358"/>
            <a:chExt cx="5150" cy="28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0" y="8426"/>
              <a:ext cx="3782" cy="1732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60" y="7358"/>
              <a:ext cx="5151" cy="1068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440045" y="3964305"/>
            <a:ext cx="4472940" cy="2614930"/>
            <a:chOff x="8567" y="6039"/>
            <a:chExt cx="7044" cy="411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rcRect b="62653"/>
            <a:stretch>
              <a:fillRect/>
            </a:stretch>
          </p:blipFill>
          <p:spPr>
            <a:xfrm>
              <a:off x="8567" y="7134"/>
              <a:ext cx="6984" cy="1717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67" y="6039"/>
              <a:ext cx="5351" cy="109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rcRect t="71815"/>
            <a:stretch>
              <a:fillRect/>
            </a:stretch>
          </p:blipFill>
          <p:spPr>
            <a:xfrm>
              <a:off x="8567" y="8851"/>
              <a:ext cx="7044" cy="13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的摆设布局&#10;&#10;描述已自动生成"/>
          <p:cNvPicPr>
            <a:picLocks noChangeAspect="1"/>
          </p:cNvPicPr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-142965"/>
            <a:ext cx="12192000" cy="7000875"/>
          </a:xfrm>
          <a:prstGeom prst="rect">
            <a:avLst/>
          </a:prstGeom>
          <a:blipFill dpi="0" rotWithShape="1">
            <a:blip r:embed="rId2" cstate="print">
              <a:alphaModFix amt="13000"/>
            </a:blip>
            <a:srcRect/>
            <a:stretch>
              <a:fillRect/>
            </a:stretch>
          </a:blipFill>
        </p:spPr>
      </p:pic>
      <p:sp>
        <p:nvSpPr>
          <p:cNvPr id="3" name="文本框 2"/>
          <p:cNvSpPr txBox="1"/>
          <p:nvPr/>
        </p:nvSpPr>
        <p:spPr>
          <a:xfrm>
            <a:off x="800100" y="368300"/>
            <a:ext cx="80156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技术特点：函数和操作符</a:t>
            </a: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重载</a:t>
            </a:r>
            <a:endParaRPr lang="zh-CN" altLang="en-US" sz="4000" spc="300" dirty="0">
              <a:solidFill>
                <a:srgbClr val="4B5C78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0" y="975995"/>
            <a:ext cx="6981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B5C78">
                    <a:alpha val="80000"/>
                  </a:srgbClr>
                </a:solidFill>
                <a:latin typeface="+mn-ea"/>
                <a:sym typeface="+mn-ea"/>
              </a:rPr>
              <a:t>原神风格开放世界探险游戏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B5C78">
                  <a:alpha val="80000"/>
                </a:srgbClr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193" y="437352"/>
            <a:ext cx="199785" cy="952338"/>
          </a:xfrm>
          <a:prstGeom prst="rect">
            <a:avLst/>
          </a:prstGeom>
          <a:solidFill>
            <a:srgbClr val="4B5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061620" y="-243"/>
            <a:ext cx="231871" cy="3276600"/>
            <a:chOff x="4399082" y="1624876"/>
            <a:chExt cx="231871" cy="3276600"/>
          </a:xfrm>
        </p:grpSpPr>
        <p:cxnSp>
          <p:nvCxnSpPr>
            <p:cNvPr id="8" name="直接连接符 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alphaModFix amt="56000"/>
          </a:blip>
          <a:stretch>
            <a:fillRect/>
          </a:stretch>
        </p:blipFill>
        <p:spPr>
          <a:xfrm>
            <a:off x="10247413" y="6076949"/>
            <a:ext cx="1782662" cy="905661"/>
          </a:xfrm>
          <a:prstGeom prst="rect">
            <a:avLst/>
          </a:prstGeom>
        </p:spPr>
      </p:pic>
      <p:sp>
        <p:nvSpPr>
          <p:cNvPr id="38" name="矩形 37"/>
          <p:cNvSpPr/>
          <p:nvPr>
            <p:custDataLst>
              <p:tags r:id="rId4"/>
            </p:custDataLst>
          </p:nvPr>
        </p:nvSpPr>
        <p:spPr>
          <a:xfrm>
            <a:off x="860425" y="1581150"/>
            <a:ext cx="4240530" cy="467931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</a:pP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运算符</a:t>
            </a: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重载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运算符重载与类和多态有关，实现的是静态多态。它通过编译时的函数重载机制，让不同类型的运算符表现出不同的行为。运算符重载主要用来增强类的功能，使自定义类能够表现得像内置类型一样，符合自然语义。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下列代码实现了拷贝赋值运算符重载，用于将一个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Player 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对象的内容赋值给另一个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Player 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对象。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en-US" altLang="zh-CN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2745" y="1127125"/>
            <a:ext cx="5444490" cy="5232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的摆设布局&#10;&#10;描述已自动生成"/>
          <p:cNvPicPr>
            <a:picLocks noChangeAspect="1"/>
          </p:cNvPicPr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-142965"/>
            <a:ext cx="12192000" cy="7000875"/>
          </a:xfrm>
          <a:prstGeom prst="rect">
            <a:avLst/>
          </a:prstGeom>
          <a:blipFill dpi="0" rotWithShape="1">
            <a:blip r:embed="rId2" cstate="print">
              <a:alphaModFix amt="13000"/>
            </a:blip>
            <a:srcRect/>
            <a:stretch>
              <a:fillRect/>
            </a:stretch>
          </a:blipFill>
        </p:spPr>
      </p:pic>
      <p:sp>
        <p:nvSpPr>
          <p:cNvPr id="3" name="文本框 2"/>
          <p:cNvSpPr txBox="1"/>
          <p:nvPr/>
        </p:nvSpPr>
        <p:spPr>
          <a:xfrm>
            <a:off x="800100" y="368300"/>
            <a:ext cx="80156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技术特点：</a:t>
            </a:r>
            <a:r>
              <a:rPr lang="en-US" altLang="zh-CN" sz="4000" spc="300" dirty="0">
                <a:solidFill>
                  <a:srgbClr val="4B5C78"/>
                </a:solidFill>
                <a:latin typeface="+mj-ea"/>
                <a:ea typeface="+mj-ea"/>
              </a:rPr>
              <a:t>STL</a:t>
            </a: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容器</a:t>
            </a:r>
            <a:endParaRPr lang="zh-CN" altLang="en-US" sz="4000" spc="300" dirty="0">
              <a:solidFill>
                <a:srgbClr val="4B5C78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0" y="975995"/>
            <a:ext cx="6981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B5C78">
                    <a:alpha val="80000"/>
                  </a:srgbClr>
                </a:solidFill>
                <a:latin typeface="+mn-ea"/>
                <a:sym typeface="+mn-ea"/>
              </a:rPr>
              <a:t>原神风格开放世界探险游戏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B5C78">
                  <a:alpha val="80000"/>
                </a:srgbClr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193" y="437352"/>
            <a:ext cx="199785" cy="952338"/>
          </a:xfrm>
          <a:prstGeom prst="rect">
            <a:avLst/>
          </a:prstGeom>
          <a:solidFill>
            <a:srgbClr val="4B5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061620" y="-243"/>
            <a:ext cx="231871" cy="3276600"/>
            <a:chOff x="4399082" y="1624876"/>
            <a:chExt cx="231871" cy="3276600"/>
          </a:xfrm>
        </p:grpSpPr>
        <p:cxnSp>
          <p:nvCxnSpPr>
            <p:cNvPr id="8" name="直接连接符 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alphaModFix amt="56000"/>
          </a:blip>
          <a:stretch>
            <a:fillRect/>
          </a:stretch>
        </p:blipFill>
        <p:spPr>
          <a:xfrm>
            <a:off x="10247413" y="6076949"/>
            <a:ext cx="1782662" cy="905661"/>
          </a:xfrm>
          <a:prstGeom prst="rect">
            <a:avLst/>
          </a:prstGeom>
        </p:spPr>
      </p:pic>
      <p:sp>
        <p:nvSpPr>
          <p:cNvPr id="38" name="矩形 37"/>
          <p:cNvSpPr/>
          <p:nvPr>
            <p:custDataLst>
              <p:tags r:id="rId4"/>
            </p:custDataLst>
          </p:nvPr>
        </p:nvSpPr>
        <p:spPr>
          <a:xfrm>
            <a:off x="860425" y="1473200"/>
            <a:ext cx="9805670" cy="84264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</a:pPr>
            <a:r>
              <a:rPr lang="en-US" altLang="zh-CN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vector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按顺序存储元素，提供灵活的顺序访问。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en-US" altLang="zh-CN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rcRect b="24560"/>
          <a:stretch>
            <a:fillRect/>
          </a:stretch>
        </p:blipFill>
        <p:spPr>
          <a:xfrm>
            <a:off x="860425" y="2265680"/>
            <a:ext cx="7976870" cy="78867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860425" y="3164205"/>
            <a:ext cx="9805670" cy="842645"/>
          </a:xfrm>
          <a:prstGeom prst="rect">
            <a:avLst/>
          </a:prstGeom>
        </p:spPr>
        <p:txBody>
          <a:bodyPr wrap="square">
            <a:noAutofit/>
          </a:bodyPr>
          <a:p>
            <a:pPr algn="l" defTabSz="457200">
              <a:lnSpc>
                <a:spcPct val="130000"/>
              </a:lnSpc>
            </a:pPr>
            <a:r>
              <a:rPr lang="en-US" altLang="zh-CN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unordered_map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基于哈希表实现，提供快速的插入和查找。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en-US" altLang="zh-CN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425" y="4006850"/>
            <a:ext cx="4916170" cy="12141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的摆设布局&#10;&#10;描述已自动生成"/>
          <p:cNvPicPr>
            <a:picLocks noChangeAspect="1"/>
          </p:cNvPicPr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-142965"/>
            <a:ext cx="12192000" cy="7000875"/>
          </a:xfrm>
          <a:prstGeom prst="rect">
            <a:avLst/>
          </a:prstGeom>
          <a:blipFill dpi="0" rotWithShape="1">
            <a:blip r:embed="rId2" cstate="print">
              <a:alphaModFix amt="13000"/>
            </a:blip>
            <a:srcRect/>
            <a:stretch>
              <a:fillRect/>
            </a:stretch>
          </a:blipFill>
        </p:spPr>
      </p:pic>
      <p:sp>
        <p:nvSpPr>
          <p:cNvPr id="3" name="文本框 2"/>
          <p:cNvSpPr txBox="1"/>
          <p:nvPr/>
        </p:nvSpPr>
        <p:spPr>
          <a:xfrm>
            <a:off x="800100" y="368300"/>
            <a:ext cx="6818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技术特点：</a:t>
            </a:r>
            <a:r>
              <a:rPr lang="en-US" altLang="zh-CN" sz="4000" spc="300" dirty="0">
                <a:solidFill>
                  <a:srgbClr val="4B5C78"/>
                </a:solidFill>
                <a:latin typeface="+mj-ea"/>
                <a:ea typeface="+mj-ea"/>
              </a:rPr>
              <a:t>C++11</a:t>
            </a: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特性</a:t>
            </a:r>
            <a:endParaRPr lang="zh-CN" altLang="en-US" sz="4000" spc="300" dirty="0">
              <a:solidFill>
                <a:srgbClr val="4B5C78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0" y="975995"/>
            <a:ext cx="6981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B5C78">
                    <a:alpha val="80000"/>
                  </a:srgbClr>
                </a:solidFill>
                <a:latin typeface="+mn-ea"/>
                <a:sym typeface="+mn-ea"/>
              </a:rPr>
              <a:t>原神风格开放世界探险游戏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B5C78">
                  <a:alpha val="80000"/>
                </a:srgbClr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193" y="437352"/>
            <a:ext cx="199785" cy="952338"/>
          </a:xfrm>
          <a:prstGeom prst="rect">
            <a:avLst/>
          </a:prstGeom>
          <a:solidFill>
            <a:srgbClr val="4B5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061620" y="-243"/>
            <a:ext cx="231871" cy="3276600"/>
            <a:chOff x="4399082" y="1624876"/>
            <a:chExt cx="231871" cy="3276600"/>
          </a:xfrm>
        </p:grpSpPr>
        <p:cxnSp>
          <p:nvCxnSpPr>
            <p:cNvPr id="8" name="直接连接符 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alphaModFix amt="56000"/>
          </a:blip>
          <a:stretch>
            <a:fillRect/>
          </a:stretch>
        </p:blipFill>
        <p:spPr>
          <a:xfrm>
            <a:off x="10247413" y="6076949"/>
            <a:ext cx="1782662" cy="905661"/>
          </a:xfrm>
          <a:prstGeom prst="rect">
            <a:avLst/>
          </a:prstGeom>
        </p:spPr>
      </p:pic>
      <p:sp>
        <p:nvSpPr>
          <p:cNvPr id="38" name="矩形 37"/>
          <p:cNvSpPr/>
          <p:nvPr>
            <p:custDataLst>
              <p:tags r:id="rId4"/>
            </p:custDataLst>
          </p:nvPr>
        </p:nvSpPr>
        <p:spPr>
          <a:xfrm>
            <a:off x="860425" y="1303655"/>
            <a:ext cx="10433050" cy="154432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</a:pPr>
            <a:r>
              <a:rPr lang="en-US" altLang="zh-CN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auto</a:t>
            </a: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：</a:t>
            </a: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自动类型推导</a:t>
            </a:r>
            <a:endParaRPr lang="zh-CN" altLang="en-US" b="1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编译器根据初始化值自动推导变量类型。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基于范围的</a:t>
            </a:r>
            <a:r>
              <a:rPr lang="en-US" altLang="zh-CN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for</a:t>
            </a: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循环</a:t>
            </a:r>
            <a:endParaRPr lang="zh-CN" altLang="en-US" b="1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新的循环语法，用于简化对容器（如数组、向量、链表等）和范围的遍历操作。</a:t>
            </a:r>
            <a:endParaRPr lang="en-US" altLang="zh-CN" b="1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en-US" altLang="zh-CN" b="1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zh-CN" altLang="en-US" b="1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>
            <p:custDataLst>
              <p:tags r:id="rId5"/>
            </p:custDataLst>
          </p:nvPr>
        </p:nvSpPr>
        <p:spPr>
          <a:xfrm>
            <a:off x="962660" y="4587875"/>
            <a:ext cx="5132705" cy="1219200"/>
          </a:xfrm>
          <a:prstGeom prst="rect">
            <a:avLst/>
          </a:prstGeom>
        </p:spPr>
        <p:txBody>
          <a:bodyPr wrap="square">
            <a:noAutofit/>
          </a:bodyPr>
          <a:p>
            <a:pPr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6"/>
          <a:srcRect t="-601" b="1167"/>
          <a:stretch>
            <a:fillRect/>
          </a:stretch>
        </p:blipFill>
        <p:spPr>
          <a:xfrm>
            <a:off x="962660" y="2800985"/>
            <a:ext cx="3263265" cy="1875155"/>
          </a:xfrm>
          <a:prstGeom prst="rect">
            <a:avLst/>
          </a:prstGeom>
        </p:spPr>
      </p:pic>
      <p:sp>
        <p:nvSpPr>
          <p:cNvPr id="54" name="矩形 53"/>
          <p:cNvSpPr/>
          <p:nvPr>
            <p:custDataLst>
              <p:tags r:id="rId7"/>
            </p:custDataLst>
          </p:nvPr>
        </p:nvSpPr>
        <p:spPr>
          <a:xfrm>
            <a:off x="800100" y="4676140"/>
            <a:ext cx="10349230" cy="1238250"/>
          </a:xfrm>
          <a:prstGeom prst="rect">
            <a:avLst/>
          </a:prstGeom>
        </p:spPr>
        <p:txBody>
          <a:bodyPr wrap="square">
            <a:noAutofit/>
          </a:bodyPr>
          <a:p>
            <a:pPr algn="l" defTabSz="457200">
              <a:lnSpc>
                <a:spcPct val="130000"/>
              </a:lnSpc>
            </a:pPr>
            <a:r>
              <a:rPr lang="en-US" altLang="zh-CN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nullptr</a:t>
            </a: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关键字</a:t>
            </a:r>
            <a:endParaRPr lang="en-US" altLang="zh-CN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早期C++ 标准中NULL 通常被定义为 0 或 ((void*)0)，可能导致类型上的歧义。C++11 引入 nullptr ，提供了一种更加清晰和安全的方式来表示空指针，编译器根据初始化值自动推导变量类型。</a:t>
            </a:r>
            <a:endParaRPr lang="zh-CN" altLang="en-US" b="1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425" y="5914390"/>
            <a:ext cx="4454525" cy="7442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建筑的摆设布局&#10;&#10;描述已自动生成"/>
          <p:cNvPicPr>
            <a:picLocks noChangeAspect="1"/>
          </p:cNvPicPr>
          <p:nvPr/>
        </p:nvPicPr>
        <p:blipFill>
          <a:blip r:embed="rId1">
            <a:alphaModFix amt="5000"/>
          </a:blip>
          <a:stretch>
            <a:fillRect/>
          </a:stretch>
        </p:blipFill>
        <p:spPr>
          <a:xfrm>
            <a:off x="0" y="-142965"/>
            <a:ext cx="12192000" cy="7000875"/>
          </a:xfrm>
          <a:prstGeom prst="rect">
            <a:avLst/>
          </a:prstGeom>
          <a:blipFill dpi="0" rotWithShape="1">
            <a:blip r:embed="rId2" cstate="print">
              <a:alphaModFix amt="13000"/>
            </a:blip>
            <a:srcRect/>
            <a:stretch>
              <a:fillRect/>
            </a:stretch>
          </a:blipFill>
        </p:spPr>
      </p:pic>
      <p:sp>
        <p:nvSpPr>
          <p:cNvPr id="3" name="文本框 2"/>
          <p:cNvSpPr txBox="1"/>
          <p:nvPr/>
        </p:nvSpPr>
        <p:spPr>
          <a:xfrm>
            <a:off x="800100" y="368300"/>
            <a:ext cx="6818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技术特点：</a:t>
            </a:r>
            <a:r>
              <a:rPr lang="en-US" altLang="zh-CN" sz="4000" spc="300" dirty="0">
                <a:solidFill>
                  <a:srgbClr val="4B5C78"/>
                </a:solidFill>
                <a:latin typeface="+mj-ea"/>
                <a:ea typeface="+mj-ea"/>
              </a:rPr>
              <a:t>C++11</a:t>
            </a: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特性</a:t>
            </a:r>
            <a:endParaRPr lang="zh-CN" altLang="en-US" sz="4000" spc="300" dirty="0">
              <a:solidFill>
                <a:srgbClr val="4B5C78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0" y="975995"/>
            <a:ext cx="6981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B5C78">
                    <a:alpha val="80000"/>
                  </a:srgbClr>
                </a:solidFill>
                <a:latin typeface="+mn-ea"/>
                <a:sym typeface="+mn-ea"/>
              </a:rPr>
              <a:t>原神风格开放世界探险游戏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B5C78">
                  <a:alpha val="80000"/>
                </a:srgbClr>
              </a:solidFill>
              <a:effectLst/>
              <a:uLnTx/>
              <a:uFillTx/>
              <a:latin typeface="+mn-ea"/>
              <a:cs typeface="+mn-cs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193" y="437352"/>
            <a:ext cx="199785" cy="952338"/>
          </a:xfrm>
          <a:prstGeom prst="rect">
            <a:avLst/>
          </a:prstGeom>
          <a:solidFill>
            <a:srgbClr val="4B5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061620" y="-243"/>
            <a:ext cx="231871" cy="3276600"/>
            <a:chOff x="4399082" y="1624876"/>
            <a:chExt cx="231871" cy="3276600"/>
          </a:xfrm>
        </p:grpSpPr>
        <p:cxnSp>
          <p:nvCxnSpPr>
            <p:cNvPr id="8" name="直接连接符 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3" cstate="print">
            <a:alphaModFix amt="56000"/>
          </a:blip>
          <a:stretch>
            <a:fillRect/>
          </a:stretch>
        </p:blipFill>
        <p:spPr>
          <a:xfrm>
            <a:off x="10247413" y="6076949"/>
            <a:ext cx="1782662" cy="905661"/>
          </a:xfrm>
          <a:prstGeom prst="rect">
            <a:avLst/>
          </a:prstGeom>
        </p:spPr>
      </p:pic>
      <p:sp>
        <p:nvSpPr>
          <p:cNvPr id="38" name="矩形 37"/>
          <p:cNvSpPr/>
          <p:nvPr>
            <p:custDataLst>
              <p:tags r:id="rId4"/>
            </p:custDataLst>
          </p:nvPr>
        </p:nvSpPr>
        <p:spPr>
          <a:xfrm>
            <a:off x="860425" y="1303655"/>
            <a:ext cx="10432415" cy="11550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 defTabSz="457200">
              <a:lnSpc>
                <a:spcPct val="130000"/>
              </a:lnSpc>
            </a:pP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列表初始化</a:t>
            </a:r>
            <a:endParaRPr lang="zh-CN" altLang="en-US" b="1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列表初始化是一种使用大括号</a:t>
            </a:r>
            <a:r>
              <a:rPr lang="en-US" altLang="zh-CN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 {} 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进行对象初始化的新语法。它提供了一种更一致、更安全的初始化方式，可以用于几乎所有类型的初始化，包括原始数据类型、对象、数组、容器等。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48" name="矩形 47"/>
          <p:cNvSpPr/>
          <p:nvPr>
            <p:custDataLst>
              <p:tags r:id="rId5"/>
            </p:custDataLst>
          </p:nvPr>
        </p:nvSpPr>
        <p:spPr>
          <a:xfrm>
            <a:off x="962660" y="4587875"/>
            <a:ext cx="5132705" cy="1219200"/>
          </a:xfrm>
          <a:prstGeom prst="rect">
            <a:avLst/>
          </a:prstGeom>
        </p:spPr>
        <p:txBody>
          <a:bodyPr wrap="square">
            <a:noAutofit/>
          </a:bodyPr>
          <a:p>
            <a:pPr algn="l" defTabSz="457200">
              <a:lnSpc>
                <a:spcPct val="130000"/>
              </a:lnSpc>
            </a:pP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rcRect r="208" b="-3521"/>
          <a:stretch>
            <a:fillRect/>
          </a:stretch>
        </p:blipFill>
        <p:spPr>
          <a:xfrm>
            <a:off x="800100" y="2458720"/>
            <a:ext cx="8849360" cy="373380"/>
          </a:xfrm>
          <a:prstGeom prst="rect">
            <a:avLst/>
          </a:prstGeom>
        </p:spPr>
      </p:pic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800100" y="2781300"/>
            <a:ext cx="10492740" cy="1238250"/>
          </a:xfrm>
          <a:prstGeom prst="rect">
            <a:avLst/>
          </a:prstGeom>
        </p:spPr>
        <p:txBody>
          <a:bodyPr wrap="square">
            <a:noAutofit/>
          </a:bodyPr>
          <a:p>
            <a:pPr algn="l" defTabSz="457200">
              <a:lnSpc>
                <a:spcPct val="130000"/>
              </a:lnSpc>
            </a:pP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继承构造函数</a:t>
            </a:r>
            <a:endParaRPr lang="zh-CN" altLang="en-US" b="1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继承构造函数</a:t>
            </a: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允许派生类继承其基类的构造函数，解决了在派生类中重复编写与基类构造函数相同代码的问题，提高了代码的可维护性和简洁性。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3930015"/>
            <a:ext cx="10073640" cy="801370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9"/>
            </p:custDataLst>
          </p:nvPr>
        </p:nvSpPr>
        <p:spPr>
          <a:xfrm>
            <a:off x="800100" y="4670425"/>
            <a:ext cx="10492740" cy="829945"/>
          </a:xfrm>
          <a:prstGeom prst="rect">
            <a:avLst/>
          </a:prstGeom>
        </p:spPr>
        <p:txBody>
          <a:bodyPr wrap="square">
            <a:noAutofit/>
          </a:bodyPr>
          <a:p>
            <a:pPr algn="l" defTabSz="457200">
              <a:lnSpc>
                <a:spcPct val="130000"/>
              </a:lnSpc>
            </a:pPr>
            <a:r>
              <a:rPr lang="en-US" altLang="zh-CN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Lambda</a:t>
            </a:r>
            <a:r>
              <a:rPr lang="zh-CN" altLang="en-US" b="1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表达式</a:t>
            </a:r>
            <a:endParaRPr lang="zh-CN" altLang="en-US" b="1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  <a:p>
            <a:pPr indent="457200" algn="l" defTabSz="457200">
              <a:lnSpc>
                <a:spcPct val="130000"/>
              </a:lnSpc>
            </a:pPr>
            <a:r>
              <a: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rPr>
              <a:t>匿名函数机制，可以在代码中定义并立即使用。它通常用于简化代码和减少不必要的函数定义。</a:t>
            </a:r>
            <a:endParaRPr lang="zh-CN" altLang="en-US" dirty="0">
              <a:solidFill>
                <a:srgbClr val="4B5C78"/>
              </a:solidFill>
              <a:latin typeface="Arial" panose="020B0604020202020204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487670"/>
            <a:ext cx="2876550" cy="12147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B5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21062"/>
            <a:ext cx="12192002" cy="3276600"/>
          </a:xfrm>
          <a:prstGeom prst="rect">
            <a:avLst/>
          </a:prstGeom>
          <a:blipFill dpi="0" rotWithShape="1">
            <a:blip r:embed="rId1" cstate="print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 flipH="1">
            <a:off x="752725" y="6989"/>
            <a:ext cx="231871" cy="3276600"/>
            <a:chOff x="4399082" y="1624876"/>
            <a:chExt cx="231871" cy="3276600"/>
          </a:xfrm>
        </p:grpSpPr>
        <p:cxnSp>
          <p:nvCxnSpPr>
            <p:cNvPr id="4" name="直接连接符 3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407597" y="1043540"/>
            <a:ext cx="3168459" cy="7785735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buNone/>
              <a:defRPr lang="zh-CN" altLang="en-US" sz="50000" kern="12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OPPOSans L" panose="00020600040101010101" pitchFamily="18" charset="-122"/>
                <a:ea typeface="OPPOSans H" panose="00020600040101010101" pitchFamily="18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gradFill>
                  <a:gsLst>
                    <a:gs pos="29000">
                      <a:srgbClr val="F9F9F9"/>
                    </a:gs>
                    <a:gs pos="46000">
                      <a:srgbClr val="F9F9F9">
                        <a:alpha val="54000"/>
                      </a:srgbClr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+mj-lt"/>
                <a:ea typeface="OPPOSans B" panose="00020600040101010101" pitchFamily="18" charset="-122"/>
              </a:rPr>
              <a:t>5</a:t>
            </a:r>
            <a:endParaRPr lang="en-US" dirty="0">
              <a:gradFill>
                <a:gsLst>
                  <a:gs pos="29000">
                    <a:srgbClr val="F9F9F9"/>
                  </a:gs>
                  <a:gs pos="46000">
                    <a:srgbClr val="F9F9F9">
                      <a:alpha val="54000"/>
                    </a:srgbClr>
                  </a:gs>
                  <a:gs pos="80000">
                    <a:srgbClr val="F9F9F9">
                      <a:alpha val="0"/>
                    </a:srgbClr>
                  </a:gs>
                </a:gsLst>
                <a:lin ang="5400000" scaled="0"/>
              </a:gradFill>
              <a:latin typeface="+mj-lt"/>
              <a:ea typeface="OPPOSans B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51324" y="2921639"/>
            <a:ext cx="5216027" cy="10147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lang="zh-CN" altLang="en-US" sz="5400" b="1" kern="1200" dirty="0">
                <a:solidFill>
                  <a:srgbClr val="FCEEE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游戏</a:t>
            </a:r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演示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11202882" y="3581400"/>
            <a:ext cx="231871" cy="3276600"/>
            <a:chOff x="4399082" y="1624876"/>
            <a:chExt cx="231871" cy="3276600"/>
          </a:xfrm>
        </p:grpSpPr>
        <p:cxnSp>
          <p:nvCxnSpPr>
            <p:cNvPr id="13" name="直接连接符 12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alphaModFix amt="59000"/>
          </a:blip>
          <a:stretch>
            <a:fillRect/>
          </a:stretch>
        </p:blipFill>
        <p:spPr>
          <a:xfrm>
            <a:off x="9467215" y="0"/>
            <a:ext cx="2584450" cy="13131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>
          <a:xfrm>
            <a:off x="-38510" y="214400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28575">
            <a:gradFill>
              <a:gsLst>
                <a:gs pos="100000">
                  <a:schemeClr val="accent1">
                    <a:alpha val="6000"/>
                    <a:lumMod val="7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M"/>
                <a:cs typeface="+mn-cs"/>
              </a:rPr>
              <a:t>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sp>
        <p:nvSpPr>
          <p:cNvPr id="3" name="任意多边形: 形状 2"/>
          <p:cNvSpPr/>
          <p:nvPr/>
        </p:nvSpPr>
        <p:spPr>
          <a:xfrm>
            <a:off x="-31464" y="107200"/>
            <a:ext cx="12230510" cy="4164498"/>
          </a:xfrm>
          <a:custGeom>
            <a:avLst/>
            <a:gdLst>
              <a:gd name="connsiteX0" fmla="*/ 0 w 12230510"/>
              <a:gd name="connsiteY0" fmla="*/ 0 h 4164498"/>
              <a:gd name="connsiteX1" fmla="*/ 12230510 w 12230510"/>
              <a:gd name="connsiteY1" fmla="*/ 0 h 4164498"/>
              <a:gd name="connsiteX2" fmla="*/ 12230510 w 12230510"/>
              <a:gd name="connsiteY2" fmla="*/ 2324605 h 4164498"/>
              <a:gd name="connsiteX3" fmla="*/ 12020998 w 12230510"/>
              <a:gd name="connsiteY3" fmla="*/ 2527523 h 4164498"/>
              <a:gd name="connsiteX4" fmla="*/ 6125951 w 12230510"/>
              <a:gd name="connsiteY4" fmla="*/ 4164498 h 4164498"/>
              <a:gd name="connsiteX5" fmla="*/ 230898 w 12230510"/>
              <a:gd name="connsiteY5" fmla="*/ 2527523 h 4164498"/>
              <a:gd name="connsiteX6" fmla="*/ 0 w 12230510"/>
              <a:gd name="connsiteY6" fmla="*/ 2303892 h 416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30510" h="4164498">
                <a:moveTo>
                  <a:pt x="0" y="0"/>
                </a:moveTo>
                <a:lnTo>
                  <a:pt x="12230510" y="0"/>
                </a:lnTo>
                <a:lnTo>
                  <a:pt x="12230510" y="2324605"/>
                </a:lnTo>
                <a:lnTo>
                  <a:pt x="12020998" y="2527523"/>
                </a:lnTo>
                <a:cubicBezTo>
                  <a:pt x="10885711" y="3502579"/>
                  <a:pt x="8671510" y="4164498"/>
                  <a:pt x="6125951" y="4164498"/>
                </a:cubicBezTo>
                <a:cubicBezTo>
                  <a:pt x="3580388" y="4164498"/>
                  <a:pt x="1366185" y="3502579"/>
                  <a:pt x="230898" y="2527523"/>
                </a:cubicBezTo>
                <a:lnTo>
                  <a:pt x="0" y="2303892"/>
                </a:lnTo>
                <a:close/>
              </a:path>
            </a:pathLst>
          </a:custGeom>
          <a:noFill/>
          <a:ln w="6350">
            <a:gradFill>
              <a:gsLst>
                <a:gs pos="100000">
                  <a:schemeClr val="accent1">
                    <a:lumMod val="75000"/>
                    <a:alpha val="3000"/>
                  </a:schemeClr>
                </a:gs>
                <a:gs pos="53000">
                  <a:schemeClr val="accent1">
                    <a:lumMod val="75000"/>
                    <a:alpha val="88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L" panose="00020600040101010101" pitchFamily="18" charset="-122"/>
                <a:ea typeface="OPPOSans M"/>
                <a:cs typeface="+mn-cs"/>
              </a:rPr>
              <a:t>    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55882" y="2153273"/>
            <a:ext cx="12272300" cy="4704727"/>
          </a:xfrm>
          <a:prstGeom prst="rect">
            <a:avLst/>
          </a:prstGeom>
          <a:solidFill>
            <a:srgbClr val="7186A7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OPPOSans M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3523" y="-6743"/>
            <a:ext cx="12199046" cy="4124967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blipFill dpi="0" rotWithShape="0">
            <a:blip r:embed="rId1" cstate="print"/>
            <a:srcRect/>
            <a:stretch>
              <a:fillRect/>
            </a:stretch>
          </a:blip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65921" y="3072401"/>
            <a:ext cx="5498307" cy="1715685"/>
          </a:xfrm>
          <a:prstGeom prst="rect">
            <a:avLst/>
          </a:prstGeom>
          <a:noFill/>
          <a:ln w="19050">
            <a:solidFill>
              <a:srgbClr val="7186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0" y="-6744"/>
            <a:ext cx="12199046" cy="4124967"/>
          </a:xfrm>
          <a:custGeom>
            <a:avLst/>
            <a:gdLst>
              <a:gd name="connsiteX0" fmla="*/ 0 w 12192000"/>
              <a:gd name="connsiteY0" fmla="*/ 0 h 3979379"/>
              <a:gd name="connsiteX1" fmla="*/ 12192000 w 12192000"/>
              <a:gd name="connsiteY1" fmla="*/ 0 h 3979379"/>
              <a:gd name="connsiteX2" fmla="*/ 12192000 w 12192000"/>
              <a:gd name="connsiteY2" fmla="*/ 2160560 h 3979379"/>
              <a:gd name="connsiteX3" fmla="*/ 11991049 w 12192000"/>
              <a:gd name="connsiteY3" fmla="*/ 2355187 h 3979379"/>
              <a:gd name="connsiteX4" fmla="*/ 6781467 w 12192000"/>
              <a:gd name="connsiteY4" fmla="*/ 3976013 h 3979379"/>
              <a:gd name="connsiteX5" fmla="*/ 6686586 w 12192000"/>
              <a:gd name="connsiteY5" fmla="*/ 3979379 h 3979379"/>
              <a:gd name="connsiteX6" fmla="*/ 5505414 w 12192000"/>
              <a:gd name="connsiteY6" fmla="*/ 3979379 h 3979379"/>
              <a:gd name="connsiteX7" fmla="*/ 5410533 w 12192000"/>
              <a:gd name="connsiteY7" fmla="*/ 3976013 h 3979379"/>
              <a:gd name="connsiteX8" fmla="*/ 200949 w 12192000"/>
              <a:gd name="connsiteY8" fmla="*/ 2355187 h 3979379"/>
              <a:gd name="connsiteX9" fmla="*/ 0 w 12192000"/>
              <a:gd name="connsiteY9" fmla="*/ 2160563 h 397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979379">
                <a:moveTo>
                  <a:pt x="0" y="0"/>
                </a:moveTo>
                <a:lnTo>
                  <a:pt x="12192000" y="0"/>
                </a:lnTo>
                <a:lnTo>
                  <a:pt x="12192000" y="2160560"/>
                </a:lnTo>
                <a:lnTo>
                  <a:pt x="11991049" y="2355187"/>
                </a:lnTo>
                <a:cubicBezTo>
                  <a:pt x="10958970" y="3241602"/>
                  <a:pt x="9035226" y="3869225"/>
                  <a:pt x="6781467" y="3976013"/>
                </a:cubicBezTo>
                <a:lnTo>
                  <a:pt x="6686586" y="3979379"/>
                </a:lnTo>
                <a:lnTo>
                  <a:pt x="5505414" y="3979379"/>
                </a:lnTo>
                <a:lnTo>
                  <a:pt x="5410533" y="3976013"/>
                </a:lnTo>
                <a:cubicBezTo>
                  <a:pt x="3156773" y="3869225"/>
                  <a:pt x="1233028" y="3241602"/>
                  <a:pt x="200949" y="2355187"/>
                </a:cubicBezTo>
                <a:lnTo>
                  <a:pt x="0" y="2160563"/>
                </a:lnTo>
                <a:close/>
              </a:path>
            </a:pathLst>
          </a:custGeom>
          <a:solidFill>
            <a:srgbClr val="4B5C78">
              <a:alpha val="68000"/>
            </a:srgbClr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OPPOSans M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46846" y="2879152"/>
            <a:ext cx="5498307" cy="1715685"/>
          </a:xfrm>
          <a:prstGeom prst="rect">
            <a:avLst/>
          </a:prstGeom>
          <a:solidFill>
            <a:srgbClr val="4B5C78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-704851" y="3029233"/>
            <a:ext cx="1360170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buNone/>
              <a:defRPr lang="zh-CN" altLang="en-US" sz="50000" kern="12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OPPOSans L" panose="00020600040101010101" pitchFamily="18" charset="-122"/>
                <a:ea typeface="OPPOSans H" panose="00020600040101010101" pitchFamily="18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9000">
                      <a:srgbClr val="F9F9F9"/>
                    </a:gs>
                    <a:gs pos="46000">
                      <a:srgbClr val="F9F9F9">
                        <a:alpha val="78000"/>
                      </a:srgbClr>
                    </a:gs>
                    <a:gs pos="80000">
                      <a:srgbClr val="F9F9F9">
                        <a:alpha val="11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THANKS</a:t>
            </a:r>
            <a:endParaRPr kumimoji="0" lang="en-US" altLang="en-US" sz="9600" b="0" i="0" u="none" strike="noStrike" kern="1200" cap="none" spc="0" normalizeH="0" baseline="0" noProof="0" dirty="0">
              <a:ln>
                <a:noFill/>
              </a:ln>
              <a:gradFill>
                <a:gsLst>
                  <a:gs pos="19000">
                    <a:srgbClr val="F9F9F9"/>
                  </a:gs>
                  <a:gs pos="50000">
                    <a:srgbClr val="F9F9F9">
                      <a:alpha val="78000"/>
                    </a:srgbClr>
                  </a:gs>
                  <a:gs pos="80000">
                    <a:srgbClr val="F9F9F9">
                      <a:alpha val="5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59899" y="6678043"/>
            <a:ext cx="11856519" cy="6754"/>
          </a:xfrm>
          <a:prstGeom prst="line">
            <a:avLst/>
          </a:prstGeom>
          <a:ln w="44450">
            <a:solidFill>
              <a:srgbClr val="C6CE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alphaModFix amt="77000"/>
          </a:blip>
          <a:stretch>
            <a:fillRect/>
          </a:stretch>
        </p:blipFill>
        <p:spPr>
          <a:xfrm>
            <a:off x="9207103" y="-90640"/>
            <a:ext cx="2869784" cy="14579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</p:pic>
      <p:cxnSp>
        <p:nvCxnSpPr>
          <p:cNvPr id="21" name="直接连接符 20" hidden="1"/>
          <p:cNvCxnSpPr/>
          <p:nvPr/>
        </p:nvCxnSpPr>
        <p:spPr>
          <a:xfrm>
            <a:off x="213121" y="-6744"/>
            <a:ext cx="0" cy="6521492"/>
          </a:xfrm>
          <a:prstGeom prst="line">
            <a:avLst/>
          </a:prstGeom>
          <a:ln w="57150">
            <a:solidFill>
              <a:srgbClr val="C6CE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191313" y="0"/>
            <a:ext cx="0" cy="249555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82540" y="5304790"/>
            <a:ext cx="1988185" cy="447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黑体" panose="02010609060101010101" charset="-122"/>
                <a:sym typeface="+mn-ea"/>
              </a:rPr>
              <a:t>2024.12.25</a:t>
            </a:r>
            <a:endParaRPr lang="en-US" altLang="zh-CN" b="1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黑体" panose="02010609060101010101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171315" y="4893945"/>
            <a:ext cx="381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王雷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林琪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周达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黄景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胤</a:t>
            </a:r>
            <a:r>
              <a:rPr lang="en-US" altLang="zh-CN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r>
              <a:rPr lang="zh-CN" altLang="en-US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陈柏熙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548327" y="209476"/>
            <a:ext cx="9367901" cy="6439048"/>
          </a:xfrm>
          <a:prstGeom prst="rect">
            <a:avLst/>
          </a:prstGeom>
          <a:solidFill>
            <a:srgbClr val="4B5C78">
              <a:alpha val="0"/>
            </a:srgbClr>
          </a:solidFill>
          <a:ln w="19050">
            <a:solidFill>
              <a:srgbClr val="4B5C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latin typeface="OPPOSans L" panose="00020600040101010101" pitchFamily="18" charset="-122"/>
            </a:endParaRPr>
          </a:p>
        </p:txBody>
      </p:sp>
      <p:sp>
        <p:nvSpPr>
          <p:cNvPr id="29" name="流程图: 手动输入 28"/>
          <p:cNvSpPr/>
          <p:nvPr/>
        </p:nvSpPr>
        <p:spPr>
          <a:xfrm rot="16200000" flipV="1">
            <a:off x="-15481" y="-3821"/>
            <a:ext cx="6858000" cy="6865642"/>
          </a:xfrm>
          <a:prstGeom prst="flowChartManualInput">
            <a:avLst/>
          </a:prstGeom>
          <a:blipFill dpi="0" rotWithShape="0">
            <a:blip r:embed="rId1">
              <a:alphaModFix amt="85000"/>
              <a:grayscl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POSans L" panose="00020600040101010101" pitchFamily="18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0" name="流程图: 手动输入 29"/>
          <p:cNvSpPr/>
          <p:nvPr/>
        </p:nvSpPr>
        <p:spPr>
          <a:xfrm rot="16200000" flipV="1">
            <a:off x="-11418" y="-11759"/>
            <a:ext cx="6858000" cy="6865642"/>
          </a:xfrm>
          <a:prstGeom prst="flowChartManualInput">
            <a:avLst/>
          </a:prstGeom>
          <a:blipFill dpi="0" rotWithShape="1">
            <a:blip r:embed="rId2" cstate="print"/>
            <a:srcRect/>
            <a:stretch>
              <a:fillRect/>
            </a:stretch>
          </a:blipFill>
        </p:spPr>
        <p:txBody>
          <a:bodyPr vert="horz" wrap="square" lIns="91440" tIns="45720" rIns="91440" bIns="45720" rtlCol="0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endParaRPr lang="zh-CN" altLang="en-US" sz="2800" dirty="0">
              <a:solidFill>
                <a:schemeClr val="bg1"/>
              </a:solidFill>
              <a:latin typeface="OPPOSans L" panose="00020600040101010101" pitchFamily="18" charset="-122"/>
              <a:sym typeface="+mn-lt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7616190" y="686435"/>
            <a:ext cx="2616200" cy="5219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分工及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贡献度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文本框 32"/>
          <p:cNvSpPr txBox="1"/>
          <p:nvPr>
            <p:custDataLst>
              <p:tags r:id="rId4"/>
            </p:custDataLst>
          </p:nvPr>
        </p:nvSpPr>
        <p:spPr>
          <a:xfrm>
            <a:off x="7394575" y="1926590"/>
            <a:ext cx="3442970" cy="5219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游戏功能</a:t>
            </a:r>
            <a:endParaRPr lang="zh-CN" altLang="en-US" dirty="0"/>
          </a:p>
        </p:txBody>
      </p:sp>
      <p:sp>
        <p:nvSpPr>
          <p:cNvPr id="36" name="文本框 35"/>
          <p:cNvSpPr txBox="1"/>
          <p:nvPr>
            <p:custDataLst>
              <p:tags r:id="rId5"/>
            </p:custDataLst>
          </p:nvPr>
        </p:nvSpPr>
        <p:spPr>
          <a:xfrm>
            <a:off x="7173005" y="3167321"/>
            <a:ext cx="1830818" cy="5219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ym typeface="+mn-ea"/>
              </a:rPr>
              <a:t>代码架构</a:t>
            </a:r>
            <a:endParaRPr lang="zh-CN" altLang="en-US" dirty="0">
              <a:sym typeface="+mn-ea"/>
            </a:endParaRPr>
          </a:p>
        </p:txBody>
      </p:sp>
      <p:sp>
        <p:nvSpPr>
          <p:cNvPr id="38" name="文本框 37"/>
          <p:cNvSpPr txBox="1"/>
          <p:nvPr>
            <p:custDataLst>
              <p:tags r:id="rId6"/>
            </p:custDataLst>
          </p:nvPr>
        </p:nvSpPr>
        <p:spPr>
          <a:xfrm>
            <a:off x="6951329" y="4408992"/>
            <a:ext cx="1830818" cy="5219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ym typeface="+mn-ea"/>
              </a:rPr>
              <a:t>技术特点</a:t>
            </a:r>
            <a:endParaRPr lang="zh-CN" altLang="en-US" dirty="0">
              <a:sym typeface="+mn-ea"/>
            </a:endParaRPr>
          </a:p>
        </p:txBody>
      </p:sp>
      <p:sp>
        <p:nvSpPr>
          <p:cNvPr id="42" name="椭圆 41"/>
          <p:cNvSpPr/>
          <p:nvPr>
            <p:custDataLst>
              <p:tags r:id="rId7"/>
            </p:custDataLst>
          </p:nvPr>
        </p:nvSpPr>
        <p:spPr>
          <a:xfrm>
            <a:off x="6328710" y="547352"/>
            <a:ext cx="801886" cy="801886"/>
          </a:xfrm>
          <a:prstGeom prst="ellipse">
            <a:avLst/>
          </a:prstGeom>
          <a:solidFill>
            <a:srgbClr val="4B5C7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zh-CN" sz="2400" dirty="0">
                <a:latin typeface="+mn-ea"/>
              </a:rPr>
              <a:t>01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3" name="椭圆 42"/>
          <p:cNvSpPr/>
          <p:nvPr>
            <p:custDataLst>
              <p:tags r:id="rId8"/>
            </p:custDataLst>
          </p:nvPr>
        </p:nvSpPr>
        <p:spPr>
          <a:xfrm>
            <a:off x="6076307" y="1787705"/>
            <a:ext cx="801886" cy="801886"/>
          </a:xfrm>
          <a:prstGeom prst="ellipse">
            <a:avLst/>
          </a:prstGeom>
          <a:solidFill>
            <a:srgbClr val="4B5C7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zh-CN" sz="2400" dirty="0">
                <a:latin typeface="+mn-ea"/>
              </a:rPr>
              <a:t>02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4" name="椭圆 43"/>
          <p:cNvSpPr/>
          <p:nvPr>
            <p:custDataLst>
              <p:tags r:id="rId9"/>
            </p:custDataLst>
          </p:nvPr>
        </p:nvSpPr>
        <p:spPr>
          <a:xfrm>
            <a:off x="5823904" y="3028058"/>
            <a:ext cx="801886" cy="801886"/>
          </a:xfrm>
          <a:prstGeom prst="ellipse">
            <a:avLst/>
          </a:prstGeom>
          <a:solidFill>
            <a:srgbClr val="4B5C7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zh-CN" sz="2400" dirty="0">
                <a:latin typeface="+mn-ea"/>
              </a:rPr>
              <a:t>03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5" name="椭圆 44"/>
          <p:cNvSpPr/>
          <p:nvPr>
            <p:custDataLst>
              <p:tags r:id="rId10"/>
            </p:custDataLst>
          </p:nvPr>
        </p:nvSpPr>
        <p:spPr>
          <a:xfrm>
            <a:off x="5571501" y="4268411"/>
            <a:ext cx="801886" cy="801886"/>
          </a:xfrm>
          <a:prstGeom prst="ellipse">
            <a:avLst/>
          </a:prstGeom>
          <a:solidFill>
            <a:srgbClr val="4B5C7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zh-CN" sz="2400" dirty="0">
                <a:latin typeface="+mn-ea"/>
              </a:rPr>
              <a:t>04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6" name="椭圆 45"/>
          <p:cNvSpPr/>
          <p:nvPr>
            <p:custDataLst>
              <p:tags r:id="rId11"/>
            </p:custDataLst>
          </p:nvPr>
        </p:nvSpPr>
        <p:spPr>
          <a:xfrm>
            <a:off x="5319098" y="5508763"/>
            <a:ext cx="801886" cy="801886"/>
          </a:xfrm>
          <a:prstGeom prst="ellipse">
            <a:avLst/>
          </a:prstGeom>
          <a:solidFill>
            <a:srgbClr val="4B5C78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r>
              <a:rPr lang="en-US" altLang="zh-CN" sz="2400" dirty="0">
                <a:latin typeface="+mn-ea"/>
              </a:rPr>
              <a:t>05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059793" y="2378343"/>
            <a:ext cx="1610623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目录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cxnSp>
        <p:nvCxnSpPr>
          <p:cNvPr id="48" name="直接连接符 47"/>
          <p:cNvCxnSpPr/>
          <p:nvPr/>
        </p:nvCxnSpPr>
        <p:spPr>
          <a:xfrm>
            <a:off x="1142281" y="3360609"/>
            <a:ext cx="95937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1142281" y="3710217"/>
            <a:ext cx="2814786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Contents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0079" y="-10343"/>
            <a:ext cx="2960748" cy="1504174"/>
          </a:xfrm>
          <a:prstGeom prst="rect">
            <a:avLst/>
          </a:prstGeom>
        </p:spPr>
      </p:pic>
      <p:sp>
        <p:nvSpPr>
          <p:cNvPr id="3" name="流程图: 手动输入 2"/>
          <p:cNvSpPr/>
          <p:nvPr/>
        </p:nvSpPr>
        <p:spPr>
          <a:xfrm rot="16200000" flipV="1">
            <a:off x="-373255" y="-37246"/>
            <a:ext cx="7658920" cy="7712726"/>
          </a:xfrm>
          <a:prstGeom prst="flowChartManualInput">
            <a:avLst/>
          </a:prstGeom>
          <a:solidFill>
            <a:srgbClr val="4B5C78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1" name="组合 50"/>
          <p:cNvGrpSpPr/>
          <p:nvPr/>
        </p:nvGrpSpPr>
        <p:grpSpPr>
          <a:xfrm flipV="1">
            <a:off x="937524" y="2251664"/>
            <a:ext cx="303107" cy="303107"/>
            <a:chOff x="962675" y="5112327"/>
            <a:chExt cx="672161" cy="672161"/>
          </a:xfrm>
        </p:grpSpPr>
        <p:cxnSp>
          <p:nvCxnSpPr>
            <p:cNvPr id="52" name="直接连接符 51"/>
            <p:cNvCxnSpPr/>
            <p:nvPr/>
          </p:nvCxnSpPr>
          <p:spPr>
            <a:xfrm flipH="1">
              <a:off x="962675" y="5784488"/>
              <a:ext cx="672161" cy="0"/>
            </a:xfrm>
            <a:prstGeom prst="line">
              <a:avLst/>
            </a:prstGeom>
            <a:noFill/>
            <a:ln w="19050">
              <a:solidFill>
                <a:schemeClr val="bg1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962675" y="5112327"/>
              <a:ext cx="0" cy="672161"/>
            </a:xfrm>
            <a:prstGeom prst="line">
              <a:avLst/>
            </a:prstGeom>
            <a:noFill/>
            <a:ln w="19050">
              <a:solidFill>
                <a:schemeClr val="bg1">
                  <a:alpha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997514" y="2367531"/>
            <a:ext cx="2541404" cy="545502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cs typeface="+mn-ea"/>
                <a:sym typeface="+mn-lt"/>
              </a:rPr>
              <a:t>目录</a:t>
            </a:r>
            <a:endParaRPr lang="en-US" altLang="zh-CN" sz="4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42281" y="3360609"/>
            <a:ext cx="9121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078380" y="3698725"/>
            <a:ext cx="2862774" cy="545502"/>
          </a:xfrm>
          <a:prstGeom prst="rect">
            <a:avLst/>
          </a:prstGeom>
        </p:spPr>
        <p:txBody>
          <a:bodyPr wrap="square" lIns="91440" tIns="45720" rIns="91440" bIns="45720">
            <a:no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en-US" altLang="zh-CN" sz="4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13"/>
            </p:custDataLst>
          </p:nvPr>
        </p:nvSpPr>
        <p:spPr>
          <a:xfrm>
            <a:off x="6846554" y="5650417"/>
            <a:ext cx="1830818" cy="52197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>
                <a:sym typeface="+mn-ea"/>
              </a:rPr>
              <a:t>游戏演示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B5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21062"/>
            <a:ext cx="12192002" cy="3276600"/>
          </a:xfrm>
          <a:prstGeom prst="rect">
            <a:avLst/>
          </a:prstGeom>
          <a:blipFill dpi="0" rotWithShape="1">
            <a:blip r:embed="rId1" cstate="print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 flipH="1">
            <a:off x="752725" y="6989"/>
            <a:ext cx="231871" cy="3276600"/>
            <a:chOff x="4399082" y="1624876"/>
            <a:chExt cx="231871" cy="3276600"/>
          </a:xfrm>
        </p:grpSpPr>
        <p:cxnSp>
          <p:nvCxnSpPr>
            <p:cNvPr id="4" name="直接连接符 3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407597" y="1043034"/>
            <a:ext cx="3168459" cy="778674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buNone/>
              <a:defRPr lang="zh-CN" altLang="en-US" sz="50000" kern="12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OPPOSans L" panose="00020600040101010101" pitchFamily="18" charset="-122"/>
                <a:ea typeface="OPPOSans H" panose="00020600040101010101" pitchFamily="18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gradFill>
                  <a:gsLst>
                    <a:gs pos="29000">
                      <a:srgbClr val="F9F9F9"/>
                    </a:gs>
                    <a:gs pos="46000">
                      <a:srgbClr val="F9F9F9">
                        <a:alpha val="54000"/>
                      </a:srgbClr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+mj-lt"/>
                <a:ea typeface="OPPOSans B" panose="00020600040101010101" pitchFamily="18" charset="-122"/>
              </a:rPr>
              <a:t>1</a:t>
            </a:r>
            <a:endParaRPr lang="en-US" dirty="0">
              <a:gradFill>
                <a:gsLst>
                  <a:gs pos="29000">
                    <a:srgbClr val="F9F9F9"/>
                  </a:gs>
                  <a:gs pos="46000">
                    <a:srgbClr val="F9F9F9">
                      <a:alpha val="54000"/>
                    </a:srgbClr>
                  </a:gs>
                  <a:gs pos="80000">
                    <a:srgbClr val="F9F9F9">
                      <a:alpha val="0"/>
                    </a:srgbClr>
                  </a:gs>
                </a:gsLst>
                <a:lin ang="5400000" scaled="0"/>
              </a:gradFill>
              <a:latin typeface="+mj-lt"/>
              <a:ea typeface="OPPOSans B" panose="00020600040101010101" pitchFamily="18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51324" y="2921639"/>
            <a:ext cx="5216027" cy="10147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lang="zh-CN" altLang="en-US" sz="5400" b="1" kern="1200" dirty="0">
                <a:solidFill>
                  <a:srgbClr val="FCEEE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/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分工及</a:t>
            </a:r>
            <a:r>
              <a:rPr lang="zh-CN" altLang="en-US" sz="60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贡献度</a:t>
            </a:r>
            <a:endParaRPr lang="zh-CN" altLang="en-US" sz="600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11202882" y="3581400"/>
            <a:ext cx="231871" cy="3276600"/>
            <a:chOff x="4399082" y="1624876"/>
            <a:chExt cx="231871" cy="3276600"/>
          </a:xfrm>
        </p:grpSpPr>
        <p:cxnSp>
          <p:nvCxnSpPr>
            <p:cNvPr id="13" name="直接连接符 12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alphaModFix amt="59000"/>
          </a:blip>
          <a:stretch>
            <a:fillRect/>
          </a:stretch>
        </p:blipFill>
        <p:spPr>
          <a:xfrm>
            <a:off x="9467215" y="0"/>
            <a:ext cx="2584450" cy="131318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00100" y="368196"/>
            <a:ext cx="3784729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项目</a:t>
            </a: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简介</a:t>
            </a:r>
            <a:endParaRPr lang="zh-CN" altLang="en-US" sz="4000" spc="300" dirty="0">
              <a:solidFill>
                <a:srgbClr val="4B5C78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0" y="975995"/>
            <a:ext cx="69818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B5C78">
                    <a:alpha val="8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原神风格开放世界探险游戏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B5C78">
                  <a:alpha val="80000"/>
                </a:srgbClr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+mn-ea"/>
            </a:endParaRPr>
          </a:p>
        </p:txBody>
      </p:sp>
      <p:sp>
        <p:nvSpPr>
          <p:cNvPr id="25" name="弧形 24"/>
          <p:cNvSpPr/>
          <p:nvPr>
            <p:custDataLst>
              <p:tags r:id="rId1"/>
            </p:custDataLst>
          </p:nvPr>
        </p:nvSpPr>
        <p:spPr>
          <a:xfrm rot="7609396">
            <a:off x="2245995" y="1567815"/>
            <a:ext cx="892810" cy="892810"/>
          </a:xfrm>
          <a:prstGeom prst="arc">
            <a:avLst>
              <a:gd name="adj1" fmla="val 17154829"/>
              <a:gd name="adj2" fmla="val 8729259"/>
            </a:avLst>
          </a:prstGeom>
          <a:noFill/>
          <a:ln w="6350">
            <a:gradFill>
              <a:gsLst>
                <a:gs pos="0">
                  <a:srgbClr val="055EA0">
                    <a:alpha val="0"/>
                  </a:srgbClr>
                </a:gs>
                <a:gs pos="100000">
                  <a:srgbClr val="0070C0"/>
                </a:gs>
              </a:gsLst>
              <a:lin ang="5400000" scaled="1"/>
            </a:gra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  <a:latin typeface="OPPOSans M" panose="00020600040101010101" pitchFamily="18" charset="-122"/>
              <a:ea typeface="OPPOSans M" panose="00020600040101010101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4193" y="437352"/>
            <a:ext cx="199785" cy="952338"/>
          </a:xfrm>
          <a:prstGeom prst="rect">
            <a:avLst/>
          </a:prstGeom>
          <a:solidFill>
            <a:srgbClr val="4B5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1061620" y="-243"/>
            <a:ext cx="231871" cy="3276600"/>
            <a:chOff x="4399082" y="1624876"/>
            <a:chExt cx="231871" cy="3276600"/>
          </a:xfrm>
        </p:grpSpPr>
        <p:cxnSp>
          <p:nvCxnSpPr>
            <p:cNvPr id="8" name="直接连接符 7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 flipH="1" flipV="1">
            <a:off x="820585" y="3541395"/>
            <a:ext cx="231871" cy="3276600"/>
            <a:chOff x="4399082" y="1624876"/>
            <a:chExt cx="231871" cy="3276600"/>
          </a:xfrm>
        </p:grpSpPr>
        <p:cxnSp>
          <p:nvCxnSpPr>
            <p:cNvPr id="41" name="直接连接符 40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alphaModFix amt="56000"/>
          </a:blip>
          <a:stretch>
            <a:fillRect/>
          </a:stretch>
        </p:blipFill>
        <p:spPr>
          <a:xfrm>
            <a:off x="10247413" y="6076949"/>
            <a:ext cx="1782662" cy="905661"/>
          </a:xfrm>
          <a:prstGeom prst="rect">
            <a:avLst/>
          </a:prstGeom>
        </p:spPr>
      </p:pic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1247140" y="2566670"/>
          <a:ext cx="3053715" cy="3137535"/>
        </p:xfrm>
        <a:graphic>
          <a:graphicData uri="http://schemas.openxmlformats.org/drawingml/2006/table">
            <a:tbl>
              <a:tblPr firstRow="1">
                <a:tableStyleId>{6BBBF524-B29C-4857-9B0C-E6984DFD038B}</a:tableStyleId>
              </a:tblPr>
              <a:tblGrid>
                <a:gridCol w="886460"/>
                <a:gridCol w="1149350"/>
                <a:gridCol w="1017905"/>
              </a:tblGrid>
              <a:tr h="3854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>
                              <a:lumMod val="95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姓名</a:t>
                      </a:r>
                      <a:endParaRPr lang="zh-CN" altLang="en-US">
                        <a:solidFill>
                          <a:schemeClr val="bg1">
                            <a:lumMod val="95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solidFill>
                      <a:srgbClr val="7186A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>
                              <a:lumMod val="95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学号</a:t>
                      </a:r>
                      <a:endParaRPr lang="zh-CN" altLang="en-US">
                        <a:solidFill>
                          <a:schemeClr val="bg1">
                            <a:lumMod val="95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solidFill>
                      <a:srgbClr val="7186A7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>
                              <a:lumMod val="95000"/>
                            </a:schemeClr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贡献度</a:t>
                      </a:r>
                      <a:endParaRPr lang="zh-CN" altLang="en-US">
                        <a:solidFill>
                          <a:schemeClr val="bg1">
                            <a:lumMod val="95000"/>
                          </a:schemeClr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>
                    <a:solidFill>
                      <a:srgbClr val="7186A7"/>
                    </a:solidFill>
                  </a:tcPr>
                </a:tc>
              </a:tr>
              <a:tr h="550545">
                <a:tc>
                  <a:txBody>
                    <a:bodyPr/>
                    <a:p>
                      <a:pPr algn="ctr" fontAlgn="ctr">
                        <a:buNone/>
                      </a:pPr>
                      <a:r>
                        <a:rPr lang="zh-CN" altLang="en-US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王雷</a:t>
                      </a:r>
                      <a:endParaRPr lang="zh-CN" altLang="en-US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2351299</a:t>
                      </a:r>
                      <a:endParaRPr lang="zh-CN" altLang="en-US" sz="1800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20％</a:t>
                      </a:r>
                      <a:endParaRPr lang="zh-CN" altLang="en-US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</a:tr>
              <a:tr h="55054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林琪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2352609</a:t>
                      </a:r>
                      <a:endParaRPr lang="en-US" altLang="zh-CN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20％</a:t>
                      </a:r>
                      <a:endParaRPr lang="zh-CN" altLang="en-US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</a:tr>
              <a:tr h="5499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周达</a:t>
                      </a:r>
                      <a:endParaRPr lang="zh-CN" altLang="en-US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charset="-122"/>
                          <a:sym typeface="+mn-ea"/>
                        </a:rPr>
                        <a:t>2354185</a:t>
                      </a:r>
                      <a:endParaRPr lang="en-US" altLang="zh-CN" sz="1800" dirty="0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20％</a:t>
                      </a:r>
                      <a:endParaRPr lang="zh-CN" altLang="en-US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</a:tr>
              <a:tr h="55054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陈柏熙</a:t>
                      </a:r>
                      <a:endParaRPr lang="zh-CN" altLang="en-US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charset="-122"/>
                          <a:sym typeface="+mn-ea"/>
                        </a:rPr>
                        <a:t>2353120</a:t>
                      </a:r>
                      <a:endParaRPr lang="en-US" altLang="zh-CN" sz="1800" dirty="0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20％</a:t>
                      </a:r>
                      <a:endParaRPr lang="zh-CN" altLang="en-US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</a:tr>
              <a:tr h="55054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</a:rPr>
                        <a:t>黄景</a:t>
                      </a:r>
                      <a:r>
                        <a:rPr lang="zh-CN" altLang="en-US" sz="1800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胤</a:t>
                      </a:r>
                      <a:endParaRPr lang="zh-CN" altLang="en-US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  <a:cs typeface="微软雅黑" panose="020B0503020204020204" charset="-122"/>
                          <a:sym typeface="+mn-ea"/>
                        </a:rPr>
                        <a:t>2351129</a:t>
                      </a:r>
                      <a:endParaRPr lang="en-US" altLang="zh-CN" sz="1800" dirty="0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rgbClr val="323D50"/>
                          </a:solidFill>
                          <a:latin typeface="黑体" panose="02010609060101010101" charset="-122"/>
                          <a:ea typeface="黑体" panose="02010609060101010101" charset="-122"/>
                          <a:sym typeface="+mn-ea"/>
                        </a:rPr>
                        <a:t>20％</a:t>
                      </a:r>
                      <a:endParaRPr lang="zh-CN" altLang="en-US">
                        <a:solidFill>
                          <a:srgbClr val="323D50"/>
                        </a:solidFill>
                        <a:latin typeface="黑体" panose="02010609060101010101" charset="-122"/>
                        <a:ea typeface="黑体" panose="02010609060101010101" charset="-122"/>
                      </a:endParaRPr>
                    </a:p>
                  </a:txBody>
                  <a:tcPr anchor="ctr" anchorCtr="0"/>
                </a:tc>
              </a:tr>
            </a:tbl>
          </a:graphicData>
        </a:graphic>
      </p:graphicFrame>
      <p:pic>
        <p:nvPicPr>
          <p:cNvPr id="2" name="图片 1" descr="建筑的摆设布局&#10;&#10;描述已自动生成"/>
          <p:cNvPicPr>
            <a:picLocks noChangeAspect="1"/>
          </p:cNvPicPr>
          <p:nvPr/>
        </p:nvPicPr>
        <p:blipFill>
          <a:blip r:embed="rId4">
            <a:alphaModFix amt="5000"/>
          </a:blip>
          <a:stretch>
            <a:fillRect/>
          </a:stretch>
        </p:blipFill>
        <p:spPr>
          <a:xfrm>
            <a:off x="0" y="-137795"/>
            <a:ext cx="12192000" cy="7000875"/>
          </a:xfrm>
          <a:prstGeom prst="rect">
            <a:avLst/>
          </a:prstGeom>
          <a:blipFill dpi="0" rotWithShape="1">
            <a:blip r:embed="rId5" cstate="print">
              <a:alphaModFix amt="13000"/>
            </a:blip>
            <a:srcRect/>
            <a:stretch>
              <a:fillRect/>
            </a:stretch>
          </a:blipFill>
        </p:spPr>
      </p:pic>
      <p:sp>
        <p:nvSpPr>
          <p:cNvPr id="38" name="文本框 37"/>
          <p:cNvSpPr txBox="1"/>
          <p:nvPr>
            <p:custDataLst>
              <p:tags r:id="rId6"/>
            </p:custDataLst>
          </p:nvPr>
        </p:nvSpPr>
        <p:spPr>
          <a:xfrm>
            <a:off x="2211070" y="1791970"/>
            <a:ext cx="131064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dirty="0">
                <a:solidFill>
                  <a:srgbClr val="7186A7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rPr>
              <a:t>贡献度</a:t>
            </a:r>
            <a:endParaRPr lang="zh-CN" altLang="en-US" sz="2400" dirty="0">
              <a:solidFill>
                <a:srgbClr val="7186A7"/>
              </a:solidFill>
              <a:latin typeface="黑体" panose="02010609060101010101" charset="-122"/>
              <a:ea typeface="黑体" panose="02010609060101010101" charset="-122"/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6936105" y="1581150"/>
            <a:ext cx="1310640" cy="875030"/>
            <a:chOff x="11966" y="972"/>
            <a:chExt cx="2064" cy="1378"/>
          </a:xfrm>
        </p:grpSpPr>
        <p:sp>
          <p:nvSpPr>
            <p:cNvPr id="34" name="椭圆 33"/>
            <p:cNvSpPr/>
            <p:nvPr>
              <p:custDataLst>
                <p:tags r:id="rId7"/>
              </p:custDataLst>
            </p:nvPr>
          </p:nvSpPr>
          <p:spPr>
            <a:xfrm rot="5680615">
              <a:off x="12309" y="972"/>
              <a:ext cx="1378" cy="1378"/>
            </a:xfrm>
            <a:prstGeom prst="ellipse">
              <a:avLst/>
            </a:prstGeom>
            <a:noFill/>
            <a:ln w="22225">
              <a:gradFill flip="none" rotWithShape="1">
                <a:gsLst>
                  <a:gs pos="0">
                    <a:srgbClr val="0070C0">
                      <a:alpha val="44000"/>
                    </a:srgbClr>
                  </a:gs>
                  <a:gs pos="100000">
                    <a:srgbClr val="00B0F0">
                      <a:alpha val="0"/>
                    </a:srgb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OPPOSans M" panose="00020600040101010101" pitchFamily="18" charset="-122"/>
                <a:ea typeface="OPPOSans M" panose="00020600040101010101" pitchFamily="18" charset="-122"/>
              </a:endParaRPr>
            </a:p>
          </p:txBody>
        </p:sp>
        <p:sp>
          <p:nvSpPr>
            <p:cNvPr id="45" name="文本框 44"/>
            <p:cNvSpPr txBox="1"/>
            <p:nvPr>
              <p:custDataLst>
                <p:tags r:id="rId8"/>
              </p:custDataLst>
            </p:nvPr>
          </p:nvSpPr>
          <p:spPr>
            <a:xfrm>
              <a:off x="11966" y="1298"/>
              <a:ext cx="2064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dirty="0">
                  <a:solidFill>
                    <a:srgbClr val="7186A7"/>
                  </a:solidFill>
                  <a:latin typeface="黑体" panose="02010609060101010101" charset="-122"/>
                  <a:ea typeface="黑体" panose="02010609060101010101" charset="-122"/>
                  <a:cs typeface="+mn-ea"/>
                  <a:sym typeface="+mn-lt"/>
                </a:rPr>
                <a:t>分工</a:t>
              </a:r>
              <a:endParaRPr lang="zh-CN" altLang="en-US" sz="2400" dirty="0">
                <a:solidFill>
                  <a:srgbClr val="7186A7"/>
                </a:solidFill>
                <a:latin typeface="黑体" panose="02010609060101010101" charset="-122"/>
                <a:ea typeface="黑体" panose="02010609060101010101" charset="-122"/>
                <a:cs typeface="+mn-ea"/>
                <a:sym typeface="+mn-lt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5417820" y="2566670"/>
            <a:ext cx="5603240" cy="39268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00000"/>
              </a:lnSpc>
              <a:defRPr/>
            </a:pPr>
            <a:r>
              <a:rPr lang="zh-CN" altLang="en-US" sz="2000" b="1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王雷、</a:t>
            </a:r>
            <a:r>
              <a:rPr lang="zh-CN" altLang="en-US" sz="2000" b="1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黄景胤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：负责高级地图系统的设计与开发。绘制地图，将各部分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功能集成到地图上。</a:t>
            </a:r>
            <a:endParaRPr lang="zh-CN" altLang="en-US" sz="2000" dirty="0">
              <a:solidFill>
                <a:srgbClr val="4D5D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defRPr/>
            </a:pPr>
            <a:endParaRPr lang="zh-CN" altLang="en-US" sz="2000" dirty="0">
              <a:solidFill>
                <a:srgbClr val="4D5D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defRPr/>
            </a:pPr>
            <a:r>
              <a:rPr lang="zh-CN" altLang="en-US" sz="2000" b="1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林琪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负责人物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系统及交互系统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的设计与开发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，实现生物基类及交互逻辑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000" dirty="0">
              <a:solidFill>
                <a:srgbClr val="4D5D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defRPr/>
            </a:pPr>
            <a:endParaRPr lang="en-US" altLang="zh-CN" sz="2000" dirty="0">
              <a:solidFill>
                <a:srgbClr val="4D5D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l">
              <a:lnSpc>
                <a:spcPct val="100000"/>
              </a:lnSpc>
              <a:defRPr/>
            </a:pPr>
            <a:r>
              <a:rPr lang="zh-CN" altLang="en-US" sz="2000" b="1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周达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负责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作战系统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的设计与开发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，实现战斗逻辑及怪物</a:t>
            </a:r>
            <a:r>
              <a:rPr lang="en-US" altLang="zh-CN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AI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。</a:t>
            </a:r>
            <a:endParaRPr lang="zh-CN" altLang="en-US" sz="2000" dirty="0">
              <a:solidFill>
                <a:srgbClr val="4D5D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defRPr/>
            </a:pPr>
            <a:endParaRPr lang="en-US" altLang="zh-CN" sz="2000" dirty="0">
              <a:solidFill>
                <a:srgbClr val="4D5D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  <a:p>
            <a:pPr algn="l">
              <a:lnSpc>
                <a:spcPct val="100000"/>
              </a:lnSpc>
              <a:defRPr/>
            </a:pPr>
            <a:r>
              <a:rPr lang="zh-CN" altLang="en-US" sz="2000" b="1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陈柏熙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：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负责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背包及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装备系统、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任务系统、音乐系统</a:t>
            </a:r>
            <a:r>
              <a:rPr lang="zh-CN" altLang="en-US" sz="2000" dirty="0">
                <a:solidFill>
                  <a:srgbClr val="4D5D78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的设计与开发。</a:t>
            </a:r>
            <a:endParaRPr lang="zh-CN" altLang="en-US" sz="2000" dirty="0">
              <a:solidFill>
                <a:srgbClr val="4D5D78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B5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21062"/>
            <a:ext cx="12192002" cy="3276600"/>
          </a:xfrm>
          <a:prstGeom prst="rect">
            <a:avLst/>
          </a:prstGeom>
          <a:blipFill dpi="0" rotWithShape="1">
            <a:blip r:embed="rId1" cstate="print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 flipH="1">
            <a:off x="774803" y="0"/>
            <a:ext cx="231871" cy="3276600"/>
            <a:chOff x="4399082" y="1624876"/>
            <a:chExt cx="231871" cy="3276600"/>
          </a:xfrm>
        </p:grpSpPr>
        <p:cxnSp>
          <p:nvCxnSpPr>
            <p:cNvPr id="4" name="直接连接符 3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7933873" y="889353"/>
            <a:ext cx="3168459" cy="778674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buNone/>
              <a:defRPr lang="zh-CN" altLang="en-US" sz="50000" kern="12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OPPOSans L" panose="00020600040101010101" pitchFamily="18" charset="-122"/>
                <a:ea typeface="OPPOSans H" panose="00020600040101010101" pitchFamily="18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dirty="0">
                <a:gradFill>
                  <a:gsLst>
                    <a:gs pos="29000">
                      <a:srgbClr val="F9F9F9"/>
                    </a:gs>
                    <a:gs pos="46000">
                      <a:srgbClr val="F9F9F9">
                        <a:alpha val="54000"/>
                      </a:srgbClr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+mj-lt"/>
                <a:ea typeface="OPPOSans B" panose="00020600040101010101" pitchFamily="18" charset="-122"/>
              </a:rPr>
              <a:t>2</a:t>
            </a:r>
            <a:endParaRPr kumimoji="0" lang="en-US" altLang="en-US" sz="50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000">
                    <a:srgbClr val="F9F9F9"/>
                  </a:gs>
                  <a:gs pos="46000">
                    <a:srgbClr val="F9F9F9">
                      <a:alpha val="54000"/>
                    </a:srgbClr>
                  </a:gs>
                  <a:gs pos="80000">
                    <a:srgbClr val="F9F9F9">
                      <a:alpha val="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OPPOSans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32350" y="3559810"/>
            <a:ext cx="7031990" cy="10147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lang="zh-CN" altLang="en-US" sz="5400" b="1" kern="1200" dirty="0">
                <a:solidFill>
                  <a:srgbClr val="FCEEE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游戏功能</a:t>
            </a:r>
            <a:endParaRPr kumimoji="0" lang="zh-CN" altLang="en-US" sz="6000" b="1" i="0" u="none" strike="noStrike" kern="1200" cap="none" spc="0" normalizeH="0" baseline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 flipH="1" flipV="1">
            <a:off x="11202882" y="3581400"/>
            <a:ext cx="231871" cy="3276600"/>
            <a:chOff x="4399082" y="1624876"/>
            <a:chExt cx="231871" cy="3276600"/>
          </a:xfrm>
        </p:grpSpPr>
        <p:cxnSp>
          <p:nvCxnSpPr>
            <p:cNvPr id="10" name="直接连接符 9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alphaModFix amt="59000"/>
          </a:blip>
          <a:stretch>
            <a:fillRect/>
          </a:stretch>
        </p:blipFill>
        <p:spPr>
          <a:xfrm>
            <a:off x="9226966" y="514290"/>
            <a:ext cx="2869784" cy="14579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16200000" flipH="1">
            <a:off x="1522366" y="4888671"/>
            <a:ext cx="231871" cy="3276600"/>
            <a:chOff x="4399082" y="1624876"/>
            <a:chExt cx="231871" cy="3276600"/>
          </a:xfrm>
        </p:grpSpPr>
        <p:cxnSp>
          <p:nvCxnSpPr>
            <p:cNvPr id="6" name="直接连接符 5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 rot="5400000" flipH="1">
            <a:off x="10437763" y="-1158740"/>
            <a:ext cx="231871" cy="3276600"/>
            <a:chOff x="4399082" y="1624876"/>
            <a:chExt cx="231871" cy="3276600"/>
          </a:xfrm>
        </p:grpSpPr>
        <p:cxnSp>
          <p:nvCxnSpPr>
            <p:cNvPr id="9" name="直接连接符 8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424193" y="437352"/>
            <a:ext cx="199785" cy="952338"/>
          </a:xfrm>
          <a:prstGeom prst="rect">
            <a:avLst/>
          </a:prstGeom>
          <a:solidFill>
            <a:srgbClr val="4B5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00100" y="368300"/>
            <a:ext cx="6281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游戏功能</a:t>
            </a:r>
            <a:endParaRPr lang="zh-CN" altLang="en-US" sz="4000" spc="300" dirty="0">
              <a:solidFill>
                <a:srgbClr val="4B5C78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1" y="976078"/>
            <a:ext cx="350559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B5C78">
                    <a:alpha val="80000"/>
                  </a:srgbClr>
                </a:solidFill>
                <a:latin typeface="+mn-ea"/>
                <a:sym typeface="+mn-ea"/>
              </a:rPr>
              <a:t>原神风格开放世界探险游戏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22935" y="1533525"/>
            <a:ext cx="4639310" cy="3153410"/>
            <a:chOff x="992579" y="1895771"/>
            <a:chExt cx="2429205" cy="1162726"/>
          </a:xfrm>
        </p:grpSpPr>
        <p:sp>
          <p:nvSpPr>
            <p:cNvPr id="13" name="文本框 12"/>
            <p:cNvSpPr txBox="1"/>
            <p:nvPr>
              <p:custDataLst>
                <p:tags r:id="rId3"/>
              </p:custDataLst>
            </p:nvPr>
          </p:nvSpPr>
          <p:spPr>
            <a:xfrm>
              <a:off x="993244" y="1895771"/>
              <a:ext cx="2428208" cy="1812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2000" b="1">
                  <a:solidFill>
                    <a:schemeClr val="tx2"/>
                  </a:solidFill>
                  <a:ea typeface="微软雅黑" panose="020B0503020204020204" charset="-122"/>
                </a:defRPr>
              </a:lvl1pPr>
            </a:lstStyle>
            <a:p>
              <a:pPr algn="ctr" defTabSz="457200"/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sym typeface="Arial" panose="020B0604020202020204" pitchFamily="34" charset="0"/>
                </a:rPr>
                <a:t>高级地图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sym typeface="Arial" panose="020B0604020202020204" pitchFamily="34" charset="0"/>
                </a:rPr>
                <a:t>系统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sym typeface="Arial" panose="020B0604020202020204" pitchFamily="34" charset="0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>
              <a:off x="992579" y="2076759"/>
              <a:ext cx="2429205" cy="98173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包含多种地形，每种地形具有不同的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挑战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支持大地图的探索及地图放大、缩小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功能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小地图有迷雾覆盖，玩家解锁新的区域后迷雾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散去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地图上存在锚点，玩家可在已解锁的锚点之间快速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移动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进入特定建筑时支持切换到室内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地图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5"/>
            </p:custDataLst>
          </p:nvPr>
        </p:nvGrpSpPr>
        <p:grpSpPr>
          <a:xfrm>
            <a:off x="6169025" y="730250"/>
            <a:ext cx="4639310" cy="1296034"/>
            <a:chOff x="992579" y="1895771"/>
            <a:chExt cx="2429205" cy="477874"/>
          </a:xfrm>
        </p:grpSpPr>
        <p:sp>
          <p:nvSpPr>
            <p:cNvPr id="16" name="文本框 15"/>
            <p:cNvSpPr txBox="1"/>
            <p:nvPr>
              <p:custDataLst>
                <p:tags r:id="rId6"/>
              </p:custDataLst>
            </p:nvPr>
          </p:nvSpPr>
          <p:spPr>
            <a:xfrm>
              <a:off x="993244" y="1895771"/>
              <a:ext cx="2428208" cy="1812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2000" b="1">
                  <a:solidFill>
                    <a:schemeClr val="tx2"/>
                  </a:solidFill>
                  <a:ea typeface="微软雅黑" panose="020B0503020204020204" charset="-122"/>
                </a:defRPr>
              </a:lvl1pPr>
            </a:lstStyle>
            <a:p>
              <a:pPr algn="ctr" defTabSz="457200"/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sym typeface="Arial" panose="020B0604020202020204" pitchFamily="34" charset="0"/>
                </a:rPr>
                <a:t>角色系统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sym typeface="Arial" panose="020B0604020202020204" pitchFamily="34" charset="0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7"/>
              </p:custDataLst>
            </p:nvPr>
          </p:nvSpPr>
          <p:spPr>
            <a:xfrm>
              <a:off x="992579" y="2076759"/>
              <a:ext cx="2429205" cy="296886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支持玩家选择角色，配置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装备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角色可以通过经验升级，提升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能力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8"/>
            </p:custDataLst>
          </p:nvPr>
        </p:nvGrpSpPr>
        <p:grpSpPr>
          <a:xfrm>
            <a:off x="6167120" y="2117725"/>
            <a:ext cx="4639310" cy="1311273"/>
            <a:chOff x="992579" y="1895771"/>
            <a:chExt cx="2429205" cy="483493"/>
          </a:xfrm>
        </p:grpSpPr>
        <p:sp>
          <p:nvSpPr>
            <p:cNvPr id="22" name="文本框 21"/>
            <p:cNvSpPr txBox="1"/>
            <p:nvPr>
              <p:custDataLst>
                <p:tags r:id="rId9"/>
              </p:custDataLst>
            </p:nvPr>
          </p:nvSpPr>
          <p:spPr>
            <a:xfrm>
              <a:off x="993244" y="1895771"/>
              <a:ext cx="2428208" cy="1812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2000" b="1">
                  <a:solidFill>
                    <a:schemeClr val="tx2"/>
                  </a:solidFill>
                  <a:ea typeface="微软雅黑" panose="020B0503020204020204" charset="-122"/>
                </a:defRPr>
              </a:lvl1pPr>
            </a:lstStyle>
            <a:p>
              <a:pPr algn="ctr" defTabSz="457200"/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sym typeface="Arial" panose="020B0604020202020204" pitchFamily="34" charset="0"/>
                </a:rPr>
                <a:t>任务系统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sym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10"/>
              </p:custDataLst>
            </p:nvPr>
          </p:nvSpPr>
          <p:spPr>
            <a:xfrm>
              <a:off x="992579" y="2076759"/>
              <a:ext cx="2429205" cy="30250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包含多个主线任务及多个支线任务，任务类型多样，包含战斗、寻宝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等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11"/>
            </p:custDataLst>
          </p:nvPr>
        </p:nvGrpSpPr>
        <p:grpSpPr>
          <a:xfrm>
            <a:off x="624205" y="4669155"/>
            <a:ext cx="4639310" cy="1663066"/>
            <a:chOff x="992579" y="1895771"/>
            <a:chExt cx="2429205" cy="613206"/>
          </a:xfrm>
        </p:grpSpPr>
        <p:sp>
          <p:nvSpPr>
            <p:cNvPr id="27" name="文本框 26"/>
            <p:cNvSpPr txBox="1"/>
            <p:nvPr>
              <p:custDataLst>
                <p:tags r:id="rId12"/>
              </p:custDataLst>
            </p:nvPr>
          </p:nvSpPr>
          <p:spPr>
            <a:xfrm>
              <a:off x="993244" y="1895771"/>
              <a:ext cx="2428208" cy="1812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2000" b="1">
                  <a:solidFill>
                    <a:schemeClr val="tx2"/>
                  </a:solidFill>
                  <a:ea typeface="微软雅黑" panose="020B0503020204020204" charset="-122"/>
                </a:defRPr>
              </a:lvl1pPr>
            </a:lstStyle>
            <a:p>
              <a:pPr algn="ctr" defTabSz="457200"/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sym typeface="Arial" panose="020B0604020202020204" pitchFamily="34" charset="0"/>
                </a:rPr>
                <a:t>战斗系统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sym typeface="Arial" panose="020B0604020202020204" pitchFamily="34" charset="0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13"/>
              </p:custDataLst>
            </p:nvPr>
          </p:nvSpPr>
          <p:spPr>
            <a:xfrm>
              <a:off x="992579" y="2076759"/>
              <a:ext cx="2429205" cy="432218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实时战斗机制，提供丰富的战斗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体验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怪物具备高级</a:t>
              </a:r>
              <a:r>
                <a:rPr lang="en-US" altLang="zh-CN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AI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，能根据玩家策略调整战斗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行为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14"/>
            </p:custDataLst>
          </p:nvPr>
        </p:nvGrpSpPr>
        <p:grpSpPr>
          <a:xfrm>
            <a:off x="6167755" y="3429000"/>
            <a:ext cx="4639310" cy="1311273"/>
            <a:chOff x="992579" y="1895771"/>
            <a:chExt cx="2429205" cy="483493"/>
          </a:xfrm>
        </p:grpSpPr>
        <p:sp>
          <p:nvSpPr>
            <p:cNvPr id="32" name="文本框 31"/>
            <p:cNvSpPr txBox="1"/>
            <p:nvPr>
              <p:custDataLst>
                <p:tags r:id="rId15"/>
              </p:custDataLst>
            </p:nvPr>
          </p:nvSpPr>
          <p:spPr>
            <a:xfrm>
              <a:off x="993244" y="1895771"/>
              <a:ext cx="2428208" cy="1812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2000" b="1">
                  <a:solidFill>
                    <a:schemeClr val="tx2"/>
                  </a:solidFill>
                  <a:ea typeface="微软雅黑" panose="020B0503020204020204" charset="-122"/>
                </a:defRPr>
              </a:lvl1pPr>
            </a:lstStyle>
            <a:p>
              <a:pPr algn="ctr" defTabSz="457200"/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sym typeface="Arial" panose="020B0604020202020204" pitchFamily="34" charset="0"/>
                </a:rPr>
                <a:t>背包系统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sym typeface="Arial" panose="020B0604020202020204" pitchFamily="34" charset="0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16"/>
              </p:custDataLst>
            </p:nvPr>
          </p:nvSpPr>
          <p:spPr>
            <a:xfrm>
              <a:off x="992579" y="2076759"/>
              <a:ext cx="2429205" cy="30250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玩家可以收集、使用、升级各种装备，包含武器、鞋子、护甲、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特殊物品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等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44" name="图片 43"/>
          <p:cNvPicPr>
            <a:picLocks noChangeAspect="1"/>
          </p:cNvPicPr>
          <p:nvPr/>
        </p:nvPicPr>
        <p:blipFill>
          <a:blip r:embed="rId17" cstate="print">
            <a:alphaModFix amt="56000"/>
          </a:blip>
          <a:stretch>
            <a:fillRect/>
          </a:stretch>
        </p:blipFill>
        <p:spPr>
          <a:xfrm>
            <a:off x="10247413" y="6076949"/>
            <a:ext cx="1782662" cy="905661"/>
          </a:xfrm>
          <a:prstGeom prst="rect">
            <a:avLst/>
          </a:prstGeom>
        </p:spPr>
      </p:pic>
      <p:grpSp>
        <p:nvGrpSpPr>
          <p:cNvPr id="34" name="组合 33"/>
          <p:cNvGrpSpPr/>
          <p:nvPr>
            <p:custDataLst>
              <p:tags r:id="rId18"/>
            </p:custDataLst>
          </p:nvPr>
        </p:nvGrpSpPr>
        <p:grpSpPr>
          <a:xfrm>
            <a:off x="6170295" y="4752975"/>
            <a:ext cx="4639310" cy="1311273"/>
            <a:chOff x="992579" y="1895771"/>
            <a:chExt cx="2429205" cy="483493"/>
          </a:xfrm>
        </p:grpSpPr>
        <p:sp>
          <p:nvSpPr>
            <p:cNvPr id="35" name="文本框 34"/>
            <p:cNvSpPr txBox="1"/>
            <p:nvPr>
              <p:custDataLst>
                <p:tags r:id="rId19"/>
              </p:custDataLst>
            </p:nvPr>
          </p:nvSpPr>
          <p:spPr>
            <a:xfrm>
              <a:off x="993244" y="1895771"/>
              <a:ext cx="2428208" cy="1812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noAutofit/>
            </a:bodyPr>
            <a:lstStyle>
              <a:defPPr>
                <a:defRPr lang="en-US"/>
              </a:defPPr>
              <a:lvl1pPr algn="ctr">
                <a:lnSpc>
                  <a:spcPct val="130000"/>
                </a:lnSpc>
                <a:defRPr sz="2000" b="1">
                  <a:solidFill>
                    <a:schemeClr val="tx2"/>
                  </a:solidFill>
                  <a:ea typeface="微软雅黑" panose="020B0503020204020204" charset="-122"/>
                </a:defRPr>
              </a:lvl1pPr>
            </a:lstStyle>
            <a:p>
              <a:pPr algn="ctr" defTabSz="457200"/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sym typeface="Arial" panose="020B0604020202020204" pitchFamily="34" charset="0"/>
                </a:rPr>
                <a:t>交互系统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sym typeface="Arial" panose="020B0604020202020204" pitchFamily="34" charset="0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20"/>
              </p:custDataLst>
            </p:nvPr>
          </p:nvSpPr>
          <p:spPr>
            <a:xfrm>
              <a:off x="992579" y="2076759"/>
              <a:ext cx="2429205" cy="30250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玩家可以和环境中的多个元素进行交互，如</a:t>
              </a:r>
              <a:r>
                <a:rPr lang="en-US" altLang="zh-CN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npc</a:t>
              </a:r>
              <a:r>
                <a:rPr lang="zh-CN" altLang="en-US" dirty="0">
                  <a:solidFill>
                    <a:srgbClr val="4B5C78"/>
                  </a:solidFill>
                  <a:latin typeface="Arial" panose="020B0604020202020204"/>
                  <a:ea typeface="微软雅黑" panose="020B0503020204020204" charset="-122"/>
                  <a:sym typeface="Arial" panose="020B0604020202020204" pitchFamily="34" charset="0"/>
                </a:rPr>
                <a:t>等</a:t>
              </a: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285750" indent="-285750" algn="l" defTabSz="457200">
                <a:lnSpc>
                  <a:spcPct val="130000"/>
                </a:lnSpc>
                <a:buFont typeface="Wingdings" panose="05000000000000000000" charset="0"/>
                <a:buChar char="ü"/>
              </a:pPr>
              <a:endParaRPr lang="zh-CN" altLang="en-US" dirty="0">
                <a:solidFill>
                  <a:srgbClr val="4B5C78"/>
                </a:solidFill>
                <a:latin typeface="Arial" panose="020B0604020202020204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/>
          <p:cNvSpPr/>
          <p:nvPr/>
        </p:nvSpPr>
        <p:spPr>
          <a:xfrm rot="7055768">
            <a:off x="1767289" y="3138169"/>
            <a:ext cx="7375832" cy="1682196"/>
          </a:xfrm>
          <a:custGeom>
            <a:avLst/>
            <a:gdLst>
              <a:gd name="connsiteX0" fmla="*/ 0 w 7375832"/>
              <a:gd name="connsiteY0" fmla="*/ 1682196 h 1682196"/>
              <a:gd name="connsiteX1" fmla="*/ 0 w 7375832"/>
              <a:gd name="connsiteY1" fmla="*/ 0 h 1682196"/>
              <a:gd name="connsiteX2" fmla="*/ 6496546 w 7375832"/>
              <a:gd name="connsiteY2" fmla="*/ 0 h 1682196"/>
              <a:gd name="connsiteX3" fmla="*/ 7375832 w 7375832"/>
              <a:gd name="connsiteY3" fmla="*/ 1682196 h 168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75832" h="1682196">
                <a:moveTo>
                  <a:pt x="0" y="1682196"/>
                </a:moveTo>
                <a:lnTo>
                  <a:pt x="0" y="0"/>
                </a:lnTo>
                <a:lnTo>
                  <a:pt x="6496546" y="0"/>
                </a:lnTo>
                <a:lnTo>
                  <a:pt x="7375832" y="1682196"/>
                </a:lnTo>
                <a:close/>
              </a:path>
            </a:pathLst>
          </a:custGeom>
          <a:gradFill>
            <a:gsLst>
              <a:gs pos="100000">
                <a:srgbClr val="4B5C78">
                  <a:alpha val="25000"/>
                </a:srgbClr>
              </a:gs>
              <a:gs pos="50000">
                <a:schemeClr val="accent1">
                  <a:alpha val="30000"/>
                </a:schemeClr>
              </a:gs>
              <a:gs pos="0">
                <a:srgbClr val="2F5597">
                  <a:alpha val="0"/>
                </a:srgb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24" name="任意多边形: 形状 23"/>
          <p:cNvSpPr/>
          <p:nvPr/>
        </p:nvSpPr>
        <p:spPr>
          <a:xfrm rot="7055768">
            <a:off x="2925052" y="2385298"/>
            <a:ext cx="8160417" cy="1682196"/>
          </a:xfrm>
          <a:custGeom>
            <a:avLst/>
            <a:gdLst>
              <a:gd name="connsiteX0" fmla="*/ 879287 w 8160417"/>
              <a:gd name="connsiteY0" fmla="*/ 1682196 h 1682196"/>
              <a:gd name="connsiteX1" fmla="*/ 0 w 8160417"/>
              <a:gd name="connsiteY1" fmla="*/ 0 h 1682196"/>
              <a:gd name="connsiteX2" fmla="*/ 7738355 w 8160417"/>
              <a:gd name="connsiteY2" fmla="*/ 0 h 1682196"/>
              <a:gd name="connsiteX3" fmla="*/ 8160417 w 8160417"/>
              <a:gd name="connsiteY3" fmla="*/ 807461 h 1682196"/>
              <a:gd name="connsiteX4" fmla="*/ 8160417 w 8160417"/>
              <a:gd name="connsiteY4" fmla="*/ 1682196 h 1682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60417" h="1682196">
                <a:moveTo>
                  <a:pt x="879287" y="1682196"/>
                </a:moveTo>
                <a:lnTo>
                  <a:pt x="0" y="0"/>
                </a:lnTo>
                <a:lnTo>
                  <a:pt x="7738355" y="0"/>
                </a:lnTo>
                <a:lnTo>
                  <a:pt x="8160417" y="807461"/>
                </a:lnTo>
                <a:lnTo>
                  <a:pt x="8160417" y="1682196"/>
                </a:lnTo>
                <a:close/>
              </a:path>
            </a:pathLst>
          </a:custGeom>
          <a:gradFill>
            <a:gsLst>
              <a:gs pos="100000">
                <a:srgbClr val="005CA1">
                  <a:alpha val="0"/>
                </a:srgbClr>
              </a:gs>
              <a:gs pos="50000">
                <a:schemeClr val="accent1">
                  <a:alpha val="30000"/>
                </a:schemeClr>
              </a:gs>
              <a:gs pos="0">
                <a:srgbClr val="4B5C78">
                  <a:alpha val="30000"/>
                </a:srgbClr>
              </a:gs>
            </a:gsLst>
            <a:lin ang="0" scaled="1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solidFill>
                  <a:prstClr val="white"/>
                </a:solidFill>
              </a:ln>
              <a:solidFill>
                <a:srgbClr val="82318E"/>
              </a:solidFill>
              <a:effectLst/>
              <a:uLnTx/>
              <a:uFillTx/>
              <a:latin typeface="OPPOSans M" panose="00020600040101010101" pitchFamily="18" charset="-122"/>
              <a:ea typeface="OPPOSans M" panose="00020600040101010101" pitchFamily="18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" y="2019877"/>
            <a:ext cx="12192000" cy="343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sx="102000" sy="102000" algn="ctr" rotWithShape="0">
              <a:schemeClr val="tx1">
                <a:alpha val="1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zh-CN" altLang="en-US" dirty="0">
              <a:solidFill>
                <a:schemeClr val="bg1">
                  <a:lumMod val="85000"/>
                </a:schemeClr>
              </a:solidFill>
              <a:effectLst>
                <a:outerShdw blurRad="63500" sx="102000" sy="102000" algn="ctr" rotWithShape="0">
                  <a:schemeClr val="tx1">
                    <a:alpha val="40000"/>
                  </a:schemeClr>
                </a:outerShdw>
              </a:effectLst>
              <a:latin typeface="OPPOSans L" panose="00020600040101010101" pitchFamily="18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4509" y="2024991"/>
            <a:ext cx="3453944" cy="650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b="1" dirty="0">
                <a:gradFill>
                  <a:gsLst>
                    <a:gs pos="30000">
                      <a:schemeClr val="accent1">
                        <a:lumMod val="50000"/>
                      </a:schemeClr>
                    </a:gs>
                    <a:gs pos="100000">
                      <a:schemeClr val="accent1">
                        <a:lumMod val="75000"/>
                      </a:schemeClr>
                    </a:gs>
                  </a:gsLst>
                  <a:lin ang="0" scaled="0"/>
                </a:gradFill>
                <a:latin typeface="微软雅黑" panose="020B0503020204020204" charset="-122"/>
                <a:ea typeface="微软雅黑" panose="020B0503020204020204" charset="-122"/>
                <a:cs typeface="OPPOSans B" panose="00020600040101010101" pitchFamily="18" charset="-122"/>
              </a:rPr>
              <a:t>拓展功能</a:t>
            </a:r>
            <a:endParaRPr lang="zh-CN" altLang="en-US" sz="2800" b="1" dirty="0">
              <a:gradFill>
                <a:gsLst>
                  <a:gs pos="3000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0" scaled="0"/>
              </a:gradFill>
              <a:latin typeface="微软雅黑" panose="020B0503020204020204" charset="-122"/>
              <a:ea typeface="微软雅黑" panose="020B0503020204020204" charset="-122"/>
              <a:cs typeface="OPPOSans B" panose="00020600040101010101" pitchFamily="18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4205" y="2729230"/>
            <a:ext cx="8815705" cy="211709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just" defTabSz="914400">
              <a:lnSpc>
                <a:spcPct val="150000"/>
              </a:lnSpc>
              <a:buSzPct val="90000"/>
              <a:defRPr/>
            </a:pPr>
            <a:r>
              <a:rPr lang="zh-CN" altLang="en-US" sz="2000" dirty="0">
                <a:solidFill>
                  <a:srgbClr val="4B5C7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声音与音乐：</a:t>
            </a:r>
            <a:endParaRPr lang="zh-CN" altLang="en-US" sz="2000" dirty="0">
              <a:solidFill>
                <a:srgbClr val="4B5C7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 defTabSz="914400">
              <a:lnSpc>
                <a:spcPct val="150000"/>
              </a:lnSpc>
              <a:buSzPct val="90000"/>
              <a:defRPr/>
            </a:pPr>
            <a:r>
              <a:rPr lang="zh-CN" altLang="en-US" sz="2000" dirty="0">
                <a:solidFill>
                  <a:srgbClr val="4B5C7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支持在不同场景播放不同的音乐，战斗时具有不同的音效。</a:t>
            </a:r>
            <a:endParaRPr lang="zh-CN" altLang="en-US" sz="2000" dirty="0">
              <a:solidFill>
                <a:srgbClr val="4B5C7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just" defTabSz="914400">
              <a:lnSpc>
                <a:spcPct val="150000"/>
              </a:lnSpc>
              <a:buSzPct val="90000"/>
              <a:defRPr/>
            </a:pPr>
            <a:r>
              <a:rPr lang="zh-CN" altLang="en-US" sz="2000" dirty="0">
                <a:solidFill>
                  <a:srgbClr val="4B5C7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支持调节声音大小。</a:t>
            </a:r>
            <a:endParaRPr lang="zh-CN" altLang="en-US" sz="2000" dirty="0">
              <a:solidFill>
                <a:srgbClr val="4B5C7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 rot="16200000" flipH="1">
            <a:off x="1522366" y="3698046"/>
            <a:ext cx="231871" cy="3276600"/>
            <a:chOff x="4399082" y="1624876"/>
            <a:chExt cx="231871" cy="3276600"/>
          </a:xfrm>
        </p:grpSpPr>
        <p:cxnSp>
          <p:nvCxnSpPr>
            <p:cNvPr id="6" name="直接连接符 5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 rot="5400000" flipH="1">
            <a:off x="10437763" y="502420"/>
            <a:ext cx="231871" cy="3276600"/>
            <a:chOff x="4399082" y="1624876"/>
            <a:chExt cx="231871" cy="3276600"/>
          </a:xfrm>
        </p:grpSpPr>
        <p:cxnSp>
          <p:nvCxnSpPr>
            <p:cNvPr id="9" name="直接连接符 8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 cstate="print">
            <a:alphaModFix amt="56000"/>
          </a:blip>
          <a:stretch>
            <a:fillRect/>
          </a:stretch>
        </p:blipFill>
        <p:spPr>
          <a:xfrm>
            <a:off x="9466368" y="5680149"/>
            <a:ext cx="2563707" cy="1302462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24193" y="437352"/>
            <a:ext cx="199785" cy="952338"/>
          </a:xfrm>
          <a:prstGeom prst="rect">
            <a:avLst/>
          </a:prstGeom>
          <a:solidFill>
            <a:srgbClr val="4B5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00100" y="368300"/>
            <a:ext cx="6281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游戏功能</a:t>
            </a:r>
            <a:endParaRPr lang="zh-CN" altLang="en-US" sz="4000" spc="300" dirty="0">
              <a:solidFill>
                <a:srgbClr val="4B5C78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1" y="976078"/>
            <a:ext cx="350559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B5C78">
                    <a:alpha val="80000"/>
                  </a:srgbClr>
                </a:solidFill>
                <a:latin typeface="+mn-ea"/>
                <a:sym typeface="+mn-ea"/>
              </a:rPr>
              <a:t>原神风格开放世界探险游戏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4B5C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821062"/>
            <a:ext cx="12192002" cy="3276600"/>
          </a:xfrm>
          <a:prstGeom prst="rect">
            <a:avLst/>
          </a:prstGeom>
          <a:blipFill dpi="0" rotWithShape="1">
            <a:blip r:embed="rId1" cstate="print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 flipH="1">
            <a:off x="752725" y="6989"/>
            <a:ext cx="231871" cy="3276600"/>
            <a:chOff x="4399082" y="1624876"/>
            <a:chExt cx="231871" cy="3276600"/>
          </a:xfrm>
        </p:grpSpPr>
        <p:cxnSp>
          <p:nvCxnSpPr>
            <p:cNvPr id="4" name="直接连接符 3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1216466" y="858616"/>
            <a:ext cx="3168459" cy="7786747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buNone/>
              <a:defRPr lang="zh-CN" altLang="en-US" sz="50000" kern="1200" dirty="0">
                <a:gradFill>
                  <a:gsLst>
                    <a:gs pos="29000">
                      <a:srgbClr val="F9F9F9"/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OPPOSans L" panose="00020600040101010101" pitchFamily="18" charset="-122"/>
                <a:ea typeface="OPPOSans H" panose="00020600040101010101" pitchFamily="18" charset="-122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en-US" dirty="0">
                <a:gradFill>
                  <a:gsLst>
                    <a:gs pos="29000">
                      <a:srgbClr val="F9F9F9"/>
                    </a:gs>
                    <a:gs pos="46000">
                      <a:srgbClr val="F9F9F9">
                        <a:alpha val="54000"/>
                      </a:srgbClr>
                    </a:gs>
                    <a:gs pos="80000">
                      <a:srgbClr val="F9F9F9">
                        <a:alpha val="0"/>
                      </a:srgbClr>
                    </a:gs>
                  </a:gsLst>
                  <a:lin ang="5400000" scaled="0"/>
                </a:gradFill>
                <a:latin typeface="+mj-lt"/>
                <a:ea typeface="OPPOSans B" panose="00020600040101010101" pitchFamily="18" charset="-122"/>
              </a:rPr>
              <a:t>3</a:t>
            </a:r>
            <a:endParaRPr kumimoji="0" lang="en-US" altLang="en-US" sz="50000" b="0" i="0" u="none" strike="noStrike" kern="1200" cap="none" spc="0" normalizeH="0" baseline="0" noProof="0" dirty="0">
              <a:ln>
                <a:noFill/>
              </a:ln>
              <a:gradFill>
                <a:gsLst>
                  <a:gs pos="29000">
                    <a:srgbClr val="F9F9F9"/>
                  </a:gs>
                  <a:gs pos="46000">
                    <a:srgbClr val="F9F9F9">
                      <a:alpha val="54000"/>
                    </a:srgbClr>
                  </a:gs>
                  <a:gs pos="80000">
                    <a:srgbClr val="F9F9F9">
                      <a:alpha val="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+mj-lt"/>
              <a:ea typeface="OPPOSans B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74376" y="3383300"/>
            <a:ext cx="5216027" cy="1014730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zh-CN"/>
            </a:defPPr>
            <a:lvl1pPr marL="0" indent="0" algn="ctr" defTabSz="914400" rtl="0" eaLnBrk="1" latinLnBrk="0" hangingPunct="1">
              <a:buNone/>
              <a:defRPr lang="zh-CN" altLang="en-US" sz="5400" b="1" kern="1200" dirty="0">
                <a:solidFill>
                  <a:srgbClr val="FCEEE8"/>
                </a:solidFill>
                <a:latin typeface="OPPOSans M" panose="00020600040101010101" pitchFamily="18" charset="-122"/>
                <a:ea typeface="OPPOSans M" panose="00020600040101010101" pitchFamily="18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000" b="1" i="0" u="none" strike="noStrike" kern="1200" cap="none" spc="0" normalizeH="0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代码</a:t>
            </a:r>
            <a:r>
              <a:rPr kumimoji="0" lang="zh-CN" altLang="en-US" sz="6000" b="1" i="0" u="none" strike="noStrike" kern="1200" cap="none" spc="0" normalizeH="0" baseline="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架构</a:t>
            </a:r>
            <a:endParaRPr kumimoji="0" lang="zh-CN" altLang="en-US" sz="6000" b="1" i="0" u="none" strike="noStrike" kern="1200" cap="none" spc="0" normalizeH="0" baseline="0" dirty="0">
              <a:solidFill>
                <a:schemeClr val="bg1">
                  <a:lumMod val="9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 flipH="1" flipV="1">
            <a:off x="11202882" y="3581400"/>
            <a:ext cx="231871" cy="3276600"/>
            <a:chOff x="4399082" y="1624876"/>
            <a:chExt cx="231871" cy="3276600"/>
          </a:xfrm>
        </p:grpSpPr>
        <p:cxnSp>
          <p:nvCxnSpPr>
            <p:cNvPr id="13" name="直接连接符 12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alphaModFix amt="59000"/>
          </a:blip>
          <a:stretch>
            <a:fillRect/>
          </a:stretch>
        </p:blipFill>
        <p:spPr>
          <a:xfrm>
            <a:off x="9226966" y="514290"/>
            <a:ext cx="2869784" cy="1457961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24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 cstate="print">
            <a:alphaModFix amt="1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rot="16200000" flipH="1">
            <a:off x="1522366" y="4888671"/>
            <a:ext cx="231871" cy="3276600"/>
            <a:chOff x="4399082" y="1624876"/>
            <a:chExt cx="231871" cy="3276600"/>
          </a:xfrm>
        </p:grpSpPr>
        <p:cxnSp>
          <p:nvCxnSpPr>
            <p:cNvPr id="6" name="直接连接符 5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 rot="5400000" flipH="1">
            <a:off x="10437763" y="-1158740"/>
            <a:ext cx="231871" cy="3276600"/>
            <a:chOff x="4399082" y="1624876"/>
            <a:chExt cx="231871" cy="3276600"/>
          </a:xfrm>
        </p:grpSpPr>
        <p:cxnSp>
          <p:nvCxnSpPr>
            <p:cNvPr id="9" name="直接连接符 8"/>
            <p:cNvCxnSpPr/>
            <p:nvPr/>
          </p:nvCxnSpPr>
          <p:spPr>
            <a:xfrm rot="5400000" flipV="1">
              <a:off x="2992653" y="3263176"/>
              <a:ext cx="327660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5400000" flipV="1">
              <a:off x="3608507" y="2415451"/>
              <a:ext cx="1581150" cy="0"/>
            </a:xfrm>
            <a:prstGeom prst="line">
              <a:avLst/>
            </a:prstGeom>
            <a:ln w="38100">
              <a:gradFill flip="none" rotWithShape="1">
                <a:gsLst>
                  <a:gs pos="0">
                    <a:srgbClr val="4B5C78"/>
                  </a:gs>
                  <a:gs pos="100000">
                    <a:schemeClr val="accent5">
                      <a:lumMod val="75000"/>
                      <a:alpha val="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>
          <a:xfrm>
            <a:off x="424193" y="437352"/>
            <a:ext cx="199785" cy="952338"/>
          </a:xfrm>
          <a:prstGeom prst="rect">
            <a:avLst/>
          </a:prstGeom>
          <a:solidFill>
            <a:srgbClr val="4B5C7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00100" y="368300"/>
            <a:ext cx="6281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000" spc="300" dirty="0">
                <a:solidFill>
                  <a:srgbClr val="4B5C78"/>
                </a:solidFill>
                <a:latin typeface="+mj-ea"/>
                <a:ea typeface="+mj-ea"/>
              </a:rPr>
              <a:t>代码架构</a:t>
            </a:r>
            <a:endParaRPr lang="zh-CN" altLang="en-US" sz="4000" spc="300" dirty="0">
              <a:solidFill>
                <a:srgbClr val="4B5C78"/>
              </a:solidFill>
              <a:latin typeface="+mj-ea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0101" y="976078"/>
            <a:ext cx="3505598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4B5C78">
                    <a:alpha val="80000"/>
                  </a:srgbClr>
                </a:solidFill>
                <a:latin typeface="+mn-ea"/>
                <a:sym typeface="+mn-ea"/>
              </a:rPr>
              <a:t>原神风格开放世界探险游戏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alpha val="80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alphaModFix amt="56000"/>
          </a:blip>
          <a:stretch>
            <a:fillRect/>
          </a:stretch>
        </p:blipFill>
        <p:spPr>
          <a:xfrm>
            <a:off x="10247413" y="6076949"/>
            <a:ext cx="1782662" cy="905661"/>
          </a:xfrm>
          <a:prstGeom prst="rect">
            <a:avLst/>
          </a:prstGeom>
        </p:spPr>
      </p:pic>
      <p:pic>
        <p:nvPicPr>
          <p:cNvPr id="18" name="ECB019B1-382A-4266-B25C-5B523AA43C14-1" descr="C:/Users/86135/AppData/Local/Temp/wpp.zGadiNwpp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-1481" t="690" r="-521" b="-781"/>
          <a:stretch>
            <a:fillRect/>
          </a:stretch>
        </p:blipFill>
        <p:spPr>
          <a:xfrm>
            <a:off x="2143443" y="711518"/>
            <a:ext cx="7447280" cy="59340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53.80291338582674,&quot;left&quot;:418.82661417322834,&quot;top&quot;:43.09858267716535,&quot;width&quot;:434.5233858267717}"/>
</p:tagLst>
</file>

<file path=ppt/tags/tag10.xml><?xml version="1.0" encoding="utf-8"?>
<p:tagLst xmlns:p="http://schemas.openxmlformats.org/presentationml/2006/main">
  <p:tag name="KSO_WM_DIAGRAM_VIRTUALLY_FRAME" val="{&quot;height&quot;:453.80291338582674,&quot;left&quot;:418.82661417322834,&quot;top&quot;:43.09858267716535,&quot;width&quot;:434.5233858267717}"/>
</p:tagLst>
</file>

<file path=ppt/tags/tag11.xml><?xml version="1.0" encoding="utf-8"?>
<p:tagLst xmlns:p="http://schemas.openxmlformats.org/presentationml/2006/main">
  <p:tag name="KSO_WM_DIAGRAM_VIRTUALLY_FRAME" val="{&quot;height&quot;:392.89929133858266,&quot;left&quot;:175.4,&quot;top&quot;:30.70070866141732,&quot;width&quot;:699.4831496062992}"/>
</p:tagLst>
</file>

<file path=ppt/tags/tag12.xml><?xml version="1.0" encoding="utf-8"?>
<p:tagLst xmlns:p="http://schemas.openxmlformats.org/presentationml/2006/main">
  <p:tag name="TABLE_ENDDRAG_ORIGIN_RECT" val="240*247"/>
  <p:tag name="TABLE_ENDDRAG_RECT" val="53*172*240*247"/>
</p:tagLst>
</file>

<file path=ppt/tags/tag13.xml><?xml version="1.0" encoding="utf-8"?>
<p:tagLst xmlns:p="http://schemas.openxmlformats.org/presentationml/2006/main">
  <p:tag name="KSO_WM_DIAGRAM_VIRTUALLY_FRAME" val="{&quot;height&quot;:234.06724409448825,&quot;left&quot;:175.4,&quot;top&quot;:30.70070866141732,&quot;width&quot;:699.4831496062992}"/>
</p:tagLst>
</file>

<file path=ppt/tags/tag14.xml><?xml version="1.0" encoding="utf-8"?>
<p:tagLst xmlns:p="http://schemas.openxmlformats.org/presentationml/2006/main">
  <p:tag name="KSO_WM_DIAGRAM_VIRTUALLY_FRAME" val="{&quot;height&quot;:392.89929133858266,&quot;left&quot;:175.4,&quot;top&quot;:30.70070866141732,&quot;width&quot;:699.4831496062992}"/>
</p:tagLst>
</file>

<file path=ppt/tags/tag15.xml><?xml version="1.0" encoding="utf-8"?>
<p:tagLst xmlns:p="http://schemas.openxmlformats.org/presentationml/2006/main">
  <p:tag name="KSO_WM_DIAGRAM_VIRTUALLY_FRAME" val="{&quot;height&quot;:234.06724409448825,&quot;left&quot;:175.4,&quot;top&quot;:30.70070866141732,&quot;width&quot;:699.4831496062992}"/>
</p:tagLst>
</file>

<file path=ppt/tags/tag16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17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18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19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2.xml><?xml version="1.0" encoding="utf-8"?>
<p:tagLst xmlns:p="http://schemas.openxmlformats.org/presentationml/2006/main">
  <p:tag name="KSO_WM_DIAGRAM_VIRTUALLY_FRAME" val="{&quot;height&quot;:453.80291338582674,&quot;left&quot;:418.82661417322834,&quot;top&quot;:43.09858267716535,&quot;width&quot;:434.5233858267717}"/>
</p:tagLst>
</file>

<file path=ppt/tags/tag20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21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22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23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24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25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26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27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28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29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3.xml><?xml version="1.0" encoding="utf-8"?>
<p:tagLst xmlns:p="http://schemas.openxmlformats.org/presentationml/2006/main">
  <p:tag name="KSO_WM_DIAGRAM_VIRTUALLY_FRAME" val="{&quot;height&quot;:453.80291338582674,&quot;left&quot;:418.82661417322834,&quot;top&quot;:43.09858267716535,&quot;width&quot;:434.5233858267717}"/>
</p:tagLst>
</file>

<file path=ppt/tags/tag30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31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32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33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34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35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36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37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38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39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4.xml><?xml version="1.0" encoding="utf-8"?>
<p:tagLst xmlns:p="http://schemas.openxmlformats.org/presentationml/2006/main">
  <p:tag name="KSO_WM_DIAGRAM_VIRTUALLY_FRAME" val="{&quot;height&quot;:453.80291338582674,&quot;left&quot;:418.82661417322834,&quot;top&quot;:43.09858267716535,&quot;width&quot;:434.5233858267717}"/>
</p:tagLst>
</file>

<file path=ppt/tags/tag40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41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42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43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44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45.xml><?xml version="1.0" encoding="utf-8"?>
<p:tagLst xmlns:p="http://schemas.openxmlformats.org/presentationml/2006/main">
  <p:tag name="KSO_WM_DIAGRAM_VIRTUALLY_FRAME" val="{&quot;height&quot;:484.3149724793786,&quot;left&quot;:78.15582677165354,&quot;top&quot;:55.685072815428796,&quot;width&quot;:817.8441732283464}"/>
</p:tagLst>
</file>

<file path=ppt/tags/tag47.xml><?xml version="1.0" encoding="utf-8"?>
<p:tagLst xmlns:p="http://schemas.openxmlformats.org/presentationml/2006/main">
  <p:tag name="COMMONDATA" val="eyJoZGlkIjoiZThmNjAzMWJlZjFkMmQwODUwMTJkYzE2ODFiYmFmYTcifQ=="/>
  <p:tag name="resource_record_key" val="{&quot;29&quot;:[50000283]}"/>
</p:tagLst>
</file>

<file path=ppt/tags/tag5.xml><?xml version="1.0" encoding="utf-8"?>
<p:tagLst xmlns:p="http://schemas.openxmlformats.org/presentationml/2006/main">
  <p:tag name="KSO_WM_DIAGRAM_VIRTUALLY_FRAME" val="{&quot;height&quot;:453.80291338582674,&quot;left&quot;:418.82661417322834,&quot;top&quot;:43.09858267716535,&quot;width&quot;:434.5233858267717}"/>
</p:tagLst>
</file>

<file path=ppt/tags/tag6.xml><?xml version="1.0" encoding="utf-8"?>
<p:tagLst xmlns:p="http://schemas.openxmlformats.org/presentationml/2006/main">
  <p:tag name="KSO_WM_DIAGRAM_VIRTUALLY_FRAME" val="{&quot;height&quot;:453.80291338582674,&quot;left&quot;:418.82661417322834,&quot;top&quot;:43.09858267716535,&quot;width&quot;:434.5233858267717}"/>
</p:tagLst>
</file>

<file path=ppt/tags/tag7.xml><?xml version="1.0" encoding="utf-8"?>
<p:tagLst xmlns:p="http://schemas.openxmlformats.org/presentationml/2006/main">
  <p:tag name="KSO_WM_DIAGRAM_VIRTUALLY_FRAME" val="{&quot;height&quot;:453.80291338582674,&quot;left&quot;:418.82661417322834,&quot;top&quot;:43.09858267716535,&quot;width&quot;:434.5233858267717}"/>
</p:tagLst>
</file>

<file path=ppt/tags/tag8.xml><?xml version="1.0" encoding="utf-8"?>
<p:tagLst xmlns:p="http://schemas.openxmlformats.org/presentationml/2006/main">
  <p:tag name="KSO_WM_DIAGRAM_VIRTUALLY_FRAME" val="{&quot;height&quot;:453.80291338582674,&quot;left&quot;:418.82661417322834,&quot;top&quot;:43.09858267716535,&quot;width&quot;:434.5233858267717}"/>
</p:tagLst>
</file>

<file path=ppt/tags/tag9.xml><?xml version="1.0" encoding="utf-8"?>
<p:tagLst xmlns:p="http://schemas.openxmlformats.org/presentationml/2006/main">
  <p:tag name="KSO_WM_DIAGRAM_VIRTUALLY_FRAME" val="{&quot;height&quot;:453.80291338582674,&quot;left&quot;:418.82661417322834,&quot;top&quot;:43.09858267716535,&quot;width&quot;:434.5233858267717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字体搭配02-旁门左道">
      <a:majorFont>
        <a:latin typeface="OPPOSans B"/>
        <a:ea typeface="OPPOSans B"/>
        <a:cs typeface=""/>
      </a:majorFont>
      <a:minorFont>
        <a:latin typeface="OPPOSans M"/>
        <a:ea typeface="OPPOSans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zU2OTAyMjM2Nzg1IiwKCSJHcm91cElkIiA6ICI0NTc5MjYzMDYiLAoJIkltYWdlIiA6ICJpVkJPUncwS0dnb0FBQUFOU1VoRVVnQUFBUE1BQUFCOENBWUFBQUM4RUlZeUFBQUFBWE5TUjBJQXJzNGM2UUFBRWJoSlJFRlVlSnp0M1h0Y1ZIWCt4L0hYWEpnQkZFUzVxWWdKcG9DaWdQZEF3THpyV3VxMjVicXJ0ZG4reXNldnk2TmRiWC85Tkd0TlM3dm9tbWJ0dHZXcmJYKy9jamZMTkM5NVM1RVJNRkVVRVVFUnVZa2dLcUFnekkzNS9VRlJzek5jN05FNjArSHovRy9PK1g3bmZPYkFlK2FjNzVuekhaWE5ack1oaFBqSlU3dTZBQ0hFajBQQ0xJUkNTSmlGVUFnSnN4QUtJV0VXUWlFa3pFSW9oSVJaQ0lXUU1BdWhFQkptSVJSQ3dpeUVRa2lZaFZBSUNiTVFDaUZoRmtJaEpNeENLSVNFV1FpRmtEQUxvUkFTWmlFVVFzSXNoRUpJbUlWUUNBbXpFQW9oWVJaQ0lTVE1RaWlFaEZrSWhaQXdDNkVRRW1ZaEZFTENMSVJDU0ppRlVBZ0pzeEFLSVdFV1FpRWt6RUlvaElSWkNJV1FNQXVoRUJKbUlSUkN3aXlFUWtpWWhWQUlyYXNMNklpNitucXFxcTV3NWVvMWJ0Njg2ZXB5UkNmaTVlVkZZSUEvL3Y0OThQWHhjWFU1YlhMck1OK29xK1BsVjlleTg4dTlXSnVzTkRYWmFHcHFjblZab2hOUnE5V28xU28wYWcxM2owdGt4Zk5MOE9uYTFkVmxPYVd5Mld3MlZ4Zmh6Tmx6QlN4ZC9oTEhzMDVpczluUTZUem80dTJKaDg2dDMzK0V3cGpORnVyckd6R1p6S2hVS29iRnhmRENmLytCNk1GUnJpN05nVnVHdWE2K25sLzk1bEZ5VHVmaW9kTXlZZndvNHVJaThQUHpRZStwYzNWNW9oTXhHVTFVVjkvZ1ZFNEJlM2FuWXpKWkdCUVp3Y2NmdnV0Mm45QnVHZWFYWC9zVDc3Ny9JWHE5anY5NjlpSGk0aUxRYURTb1ZDcFhseVk2SVp2Tmh0WGFSRjdlQmY3NHdqc1lqU2JtL2ZKK1hueCtpYXRMcytOMm85azNiemFRa21vQVlQeUVrUXdkT2dDdFZpdEJGaTZqVXFuUWFqVU1ISGdINDhZTkIyRC93VVBVMTd2WFlLemJoYm02cGdhajBZUldxeUVzTEFTOVhnNnJoWHZRNlR3STd4K0NUcWZGYkxGd3JicmExU1haY2JzdzE5VFVZalFhOGZEUUVoam81K3B5aExBVEdOZ2R2VjZQeFdMaDJqVUpjNXRNSmhQV3BpYlVhalY2blh3cUMvZmlxZGVqMGFpeFdwdG9hR3gwZFRsMjNDN01Rb2dmUnNJc2hFSkltSVZRQ0FtekVBb2hZUlpDSVNUTVFpaUVoRmtJaFpBd0M2RVFFbVloRkVMQ0xJUkNLRDdNbjM2NmxWa3o1ekpuem05b2JEUzIyWGJIOXQzTW1qbVhXVFBudXZTcmV2Zi80a0Ztelp6THBrMmIyMnhudFZwNTZLR0Z6Sm81bC9jLytOL2JWSjF3VjRvUDg3ZU1qVWFPSGozV1pwdlUxUFRiVkUzSHRGZlBxVk81MU5iVTNxWnFoTHZyTkdFT0RRM0IwRVk0cXFxdWtKZVhUMmhveUcyc3FuV2hvU0ZjTEN2bndvV2lWdHNZVXRNSjZkTmI3dlVXUUNjSzg3QVJzUncvZHBMNitucW42dzJHRFBSNlBZUGRaRzZueUtnSXZMMjhXbjBETWxzc3BHZDh6WWlSY2JqaFpESENCVHBObUdOamhtQzJtRG1Ta2VsMHZTRTFuZUhEWTJocWNvOWdtTTFtUm80YVRtcHFtdFAxSjdLeXFhK3JKeloyNkcydVRMaXJUalBWWllDL1AyRmhkNUJxU0dQOGhHUzdkWmZLS3poL3ZwRFpzMmVRbVhtODFlZW9xNnRuMTY2OUhQMzZHQmZMTDZGUnF3a0x1NFA3SDVoTmRQUWdoL2EvZmVSeElpSWplT2FacDBoTE84TDJMNzZrc1BBQ1BYcjBZTUNBL3N5ZGV4ODllL1YwdWkyenlVUlNVZ0lwS1FieTg4OFJFVEhBYnYyM2g5aTlnb05hcmRkaXNYSW94VUNxSVkzQ3dtS01qWTNjY1VjbzQ4WWxNbTM2WklmMisvWit4WnR2L3BXTmI2MGhLRENBVHovN2dwU0RCcTVWVnhNUzBwdHAweWN4YWVMZFRyZVZuWjNEL24wcDVPYm1VVnQ3blo0OWc0aU5IY0t2NTgxQnI5Yzd2ajZ6bVczYmRuTDQ4QkhLU2kraVZxc2NCaWp2dSs5ZTVqODR0K1Z4YmMxMU52M2pVODdrNWxOWldVbG9hQitHRFl2aHZsL014TVBEdzY3dnVqOXQ1TlNwWE43N240MWN1RkRFZSs5OVNQNlpBaUlpQjdEeXBXV3Q3ck9mc2s0VFpyUFp6Tml4ZC9IUlIvK2t0dllHM2JwOU42RjVhbW82ZXIyZTRTUGpTRTgvNHJUL2tZeWpyRi8vWnhxTlJ2cjE2MHRDL0JpdVg3OU9WbFkyenk5N2lTVkxGek5pUkp4RHY1TGlVbDUrNlhXT0hjdml6anZEaVk4ZlRYRnhHU2twQmpJemo3Tms2VE1NSGh6cHBGNEx3NGJGNE8zdGpTRTEzUzdNUnFPUkkwZU9NbXZXRE14bWk5TjZMNVZYc0h6NWFpb3FLZ2tKNlUxc3pCRFVhalVuVG1Uemw3Kzh6NVdyMTVnLy81ZE8rNTQ3ZDU1MWYzcUxvcUlTQmcyT3BGZXZZTEt6VDdOeHd6dW9iRFltVGhyZjB0WmlzYkxpeGRXY1BKbEQ5KzUrREJqUW4rNDkvRGlUbTgrMmJidklQM3VlVjE1WmJ2L2FMQmFlZTI0RlovTUxTRTVPWU1MNFpDb3ZYMmJQN3YwME5ocTU3LzVaK0hmM0l6dzhyS1ZQenFsY1hudnREUm9hR2hrNWFoZ3hzZEdVbEpTeWFkT25IRDJheGN1cm5uZDQwN2hlZTRQS3lpcisrTUlxdkx5OGlCNHlpT2hvOXppTituZm9QR0cyV0JpYkdNL2YvNzZKOVBRalRKMDZzV1ZkYW1vYW8wWU54OHZURTR2RjZyUi9XSGcvN29vZnpadzVQeWN3TUtCbGVkNlpzeno3N0F0OC9QRW5Uc05jV2xxR3Q3Y25iNngvbFQ1OXZodGMyNzgvaFEzci84dzc3N3pQdW5XckhRYXh6Qll6SGpvZFk4YU00UERoREI1ZU1BKzF1dm1zS0RQekJJMk5SaEtUNGpHWlRFN3JEUW9PSkhySUlINzMrOGZ0M2docWFtcFp2T2c1dnRpMmkzdnZtVTQzUDErSHZtK3NlNXVrY1Ftc1dMa01UOC9tZ0p6S1BzMnlaU3Y1N0xQdGRtSFdhalVNSGp5SUNSUEhrWmdZMy9JNkxCWXJxMWV0SVRNemk2T1p4eGs1WWxoTG42MWJ0cE9mZDQ3SEhudlk3Z2hoM0xoRS92RE1Nc3JMeXBrL2IwN0w4cnE2ZXRhczJZQ1hseGVyWDMyUlhqMkRXOVpscEI5bDllcTFiUDE4SncvTW1lMndEMTljdnBwSms4ZnpxMS9kMzdML2xFclpyKzVmQkFjSEVoRTVFSVBodS9QUTR1SlNTa3ZMU0VwT2FMTnZVRkFnVHp6eHFGMlFBU0tqQmhJVkZjSDVnZ3MwTkRoZW05YnI5YXhhdmR3dXlBQVRKaVFUR3p1VTRxSVNUcHc4MWVwMkU1TVR1SGF0bXR6Y3ZKWmxodFEwK3ZjUEp5U2tkNnY5TkJvTlR6enhxTVBodVo5Zk4rNitleXdtazRtekJRVk8rMDZlUEo3ZlBmMTRTNUFCaGd3ZFROKytmU2d2ditSd09QekFuTmtrSlNYWXZTRnB0UnJ1dVhjYUFEazV1WGJ0VDU3TVFhTlJNM0hpT0x2bDRlSDlpSXdhUUhaMmp0M3lUejdaUW5WMURVOC8vWjkyUVFZWWM5ZElZbUtpMmJObm45UFgwck5YTVBQbXpWRjhrS0dUaFJrZ09TbWUwemw1TFpPeEdWTFQ2TnExSzdGeHR6NlFWRnQ3Zzd3eloxc2VYNm02NHRCR3BhTFZmNlRSbzV1bmJTMHRMbXQxRzBPSERLYWJYN2VXZ2JDR2hrWXlNN05JU29xLzVYb2JHaHNwTEN5aXJxNTVSUC9LWmNkNkFYcTFjaDRmR0JRSXdOV3JWOXZjanNWaXBiU3NuTXVWVlU2M28xYXJVS25VNEdTL2FOUWF0RnI3QThhY25Gd0NBd09JakJyb2RIdGhZZjI0Y3VXYTB5LzZ6SjQxbzgxYWxhVFRIR1ovS3o1aERPKzk5eUhwYVYvenN4bFR5TWc0U2tMQ2FEeTA3ZThLbTgzRzhXTW5TVFdra1hQcURIVjFOK2dkMHJ2bGl4dEdvL05EM3RiNCsvY0FvS0t5c3RVMkdvMkdzV1B2d3BDYXhxT1BQc3p4WXlld1dDd2tqQjNUb1cxY3VGREVnUU9wWkIzUHB1SlNKY0U5QTV1RDlBUHExZXVhQjVtc1RrNUZxcXRyMkwvdklKbVpKeWdzdklDZm55L2R1L3M1M2M3d0VjTTRlVEtIUXltSG1mQzl3Y2lMRjhzNWMrWXNJMGQ5ZDBodXRWb3BMYm1JeVdSaTFzeTV0T1Y2N1EyOFBEM3Rsbm4reTJNbDYzUmg5dlByeHRDWWFBNGZ6aUEyYmdpbHBSZDViT0VqN2ZhN2ViT0IxYXZXY3Y1OElaTW5UMkRKMGtYMDY5Y1h0VnJOK2pmZTVxdXZEdDF5TFRjYkdnRG8ycVZMbSsyU2t1TFpzZjFMVHA4K1EwYkdVUVlQamlJZ3dML2Q1Ly9iQngreGRlc09rcElUV1BEYitVUVBpc1JEcCtPci9TbXNYLy9uVzY2M05lbnBYN04yelp0RVJON0oxS2tUR1RFeWpxNWR1M0Q1Y2hXUC9zZFREdTJuVDU5TVZ0WUozbnJycnhRWEZSTVpGVUZGUlNWYnQyekh5MVBQZ2dYelc5cXFWQ3BVS2hYKy9qMlkvNkR6QWJ0djllamU3VWQ3VFQ5Rm5TN01BRWxKWTNsajNWdnMzTEdIZ0lBZVRrZVQvOVdhMTlkVFVGRElLNit0SUxSUDYrZXF0NktzckJ5QTBMNTkybXdYRVRHQTRKNUJIRHlReXJITUxCNWVNSy9kNTk3eTJSZHMyZklGaXhZL1NXTGlyUitTZDFSKzNqbGVmV1VkazZlTVorSENSenIwYlRTVkNycDRkNkZQbnhDS2lrclp0L2NnM2Z5Nk1TWitGSFBuM28rZjMzZWhWS3ZWaElhR1VGUlVRa0xDR0lkTFVPSTduVExNbzBlUFFLZlRzV1BIYm1iTy9sbTcvNEFOalkyY09IbUs0Y05pblFiNWgzd0JxN0hSeVA1OUI5Rm9OUTZEVk00a0pzYXorWlBQMFdnMWpJa2YxVzc3akNPWmVIdDdNM2JzWFk3MTNucTVyZm82OHpnMm00MHBreWM0N01mVzlrdGEyaEVNaG5UKyt1NEdod0ZGWndaSFIxRlFVTWlCcnc0eGVjcUVINk5zUmVwMEEyQUEzdDVlakJ6WmZCa3BPYkh0VVd3QW03V0pKbXNUWldYbG1MOTNLY2hxdGZMNWx1MGNQcHpSYWwrajBjUS8vN0hGcmw5am81RU42OSttdXJxR2UrK1pUdEEzQTB0dFNVNXFyblA0c05nTy9mcWd4V3poNXMyYlZGUmV0bHVlbVpuRnh4LzlzOTMrSFdVeG13RzRVRlJpdDd5MHJKeTFhemM0N1hQdTNIblVhaldlWGgwN24zM2dnZG4wNk5HZER6NzRpS3dUMlE3clMwc3Z0bnRIWEdmUUtUK1pBUjc2emErWk9Iazg0ZjNEMm0zcjNjV2IrSVRSSERaazhNUVRpNG1ORzRyWlpPYjA2VE5vdFI3Y2xUQ0tsQU1HcDMyMVdpMjdkdTFoOSs1OVJFVTEvNXBsVGs0dVY2OWVJeVltbWdmbS9MeEQ5WWIyN2NQeUY1Y1FIQnpjZm1OZzRxUnhuRDlmeURPTG5pTXViaWkrdmo3azVaK2w0bElsRXlmZnpkWXRPenIwUE8xSlRrcGc1L1k5dlAzV3V4aFMwK25icnc5RmhjWGs1WjFqeXRRSmxKWmNkT2dURnplVWJWdDNzbmpSVW9ZUGo4WGIyeHNWellmVVBqNCs5TzdkaTZFeDBXaTFHZ0M2ZE9uQzd4Yzl5WnJYMTdQOGhWVkVENGtpUEt3ZlRVMVFVbEpLZG5ZT0N4NTVrSHUvdVJUV1dYWGFNQWNGQlhib0UvRmJUejY1a0o0OWd6RVkwdmxxL3lGNjlneGk0cVR4ekp3NW5hTkhzMW9OczZlbkp4czNybUh6NXEwY081WkZWZFZWd3NQdllQYnNlL2paakNtM2RNZFRUTXlRRHJlZE5tMFNXZzh0MjcvNGtpTkhNdkh4OVdIRWlGaVdMbjBHalViN280VTV2SDhZeTFjczRhUC8rNFQ4L0hNVUZCUXlhRkFFSzFZK3g4Q0JkNUoxM1BHVE5DWm1DSU1HUlZKU1VzYWhsRFRxNnVvYzJnUUZCYkJpNWZNRUJ6Zi9qYUtqbzlqdzV1dDhzbmtMZWJuNTdOMTdBQitmcm9TRzl1SHBweDhuTWNueGRLS3pjYnZmWjg0NmtjMWpULzJlaG9hYkxGMzZDRU9HM3VucWtuNnczejd5T1BYMU4vbDQwL3V1THNXdHZQYmFla3FLUzFpeGNwbmRZSmZWYXFYNldnMWJQdC9PanUxZk1tM2FKQjVidU1DRmxUbzZsVjNBcTYvK0Rhc1YvckpoTFdOR2pYQjFTUzA2NVRuejdlUm03NVV1VjFKY3ltRkRPdE5uVExVTE1qUmZVdzhJOU9lZUdWTUE1RHo0RmttWXhXMWxzVFRmR0hLK29ORHArcWFtSmpadjNnYndiNzJrcGtTZDlweFp1RVpZZUQ4U0VrYXpiKzhCS2k1Vk1tYk1TUHdEL2JHWXpaU1hWM0FvNVRBVmxaVTh0bkFCdzRiSHVMcmNueFFKczdpdFZDb1ZpeFkveGFqUmFSdzhZR0RyMWgzVVZOZmk0OXVWb0tBZ1JvOGV3ZlRwa3drSWJQOGJic0tlaFBuZjZOMzNOcnE2Qkxla1ZxdEpUaDVMY3ZKWVY1ZWlLSExPTElSQ1NKaUZVQWdKc3hBSzRYWmgxdXQxYURVYW1wcWFNTFl5Slk0UXJtSTBtV2hxYWtLalVlUHBaS0pDVjNLN01QdjM2SUhuTjNOeFZWZGZkM1U1UXRpcHJyNkJ5V1RHdzhPalEzZDgzVTV1RitidTNmM3c5TlJqc1Znb0thN0FaREs3dWlRaGdHK21ReXFwd0dnMG8vUHdJTURmdlM2ZnVWMllkVG9kNDVNVHNkbGc3OTRqbEpWZGJyK1RFTGRCVlZVMXUzZW5OOSsvUFhFOGVyM08xU1haY2JzYkxRRHE2dXY1K1MvblUzRCtBdDI2ZFdYcTFIZ0dSNGZqNjlzVm5VNW1taEMzajhsazV2cjFPczZjdWNDdW5XblUxTndnUEt3ZlcvN3g5dzdkVjM0N3VXV1lBYkpPbnVLRkZhczRmU1lQbTgyR1hxL0QxN2VMaEZuY1ZzMWhybStabERCNlVCVFBQYnVZVWQrYkI5eGR1RzJZQVdwcnI3UDBqeXZadVh1dnEwc1Jndkhqa2xpN2VpVyt2ajd0TjNZQnR3N3p0NjdmdU1IbHkxVmNycnJTTXVlekVMZUR0N2NYUFlPRENBd01vSnV2NDY5L3VKT2ZSSmlGRU8xenU5RnNJY1FQSTJFV1FpRWt6RUlvaElSWkNJV1FNQXVoRUJKbUlSUkN3aXlFUWtpWWhWQUlDYk1RQ2lGaEZrSWhKTXhDS0lTRVdRaUZrREFMb1JBU1ppRVVRc0lzaEVKSW1JVlFDQW16RUFvaFlSWkNJU1RNUWlpRWhGa0loWkF3QzZFUUVtWWhGRUxDTElSQ1NKaUZVQWdKc3hBS0lXRVdRaUVrekVJb2hJUlpDSVdRTUF1aEVCSm1JUlJDd2l5RVFraVloVkFJQ2JNUUNpRmhGa0loL2g4NWVmMXNXNit3OXdBQUFBQkpSVTVFcmtKZ2dnPT0iLAoJIlRoZW1lIiA6ICIiLAoJIlR5cGUiIDogImZsb3ciLAoJIlZlcnNpb24iIDogIiIKfQo="/>
    </extobj>
  </extobjs>
</s:customData>
</file>

<file path=customXml/itemProps46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2370</Words>
  <Application>WPS 演示</Application>
  <PresentationFormat>宽屏</PresentationFormat>
  <Paragraphs>284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47" baseType="lpstr">
      <vt:lpstr>Arial</vt:lpstr>
      <vt:lpstr>宋体</vt:lpstr>
      <vt:lpstr>Wingdings</vt:lpstr>
      <vt:lpstr>OPPOSans L</vt:lpstr>
      <vt:lpstr>OPPOSans M</vt:lpstr>
      <vt:lpstr>OPPOSans M</vt:lpstr>
      <vt:lpstr>微软雅黑</vt:lpstr>
      <vt:lpstr>微软雅黑 Light</vt:lpstr>
      <vt:lpstr>OPPOSans B</vt:lpstr>
      <vt:lpstr>OPPOSans H</vt:lpstr>
      <vt:lpstr>Arial</vt:lpstr>
      <vt:lpstr>OPPOSans B</vt:lpstr>
      <vt:lpstr>Segoe Print</vt:lpstr>
      <vt:lpstr>阿里巴巴普惠体 Medium</vt:lpstr>
      <vt:lpstr>Arial Unicode MS</vt:lpstr>
      <vt:lpstr>Calibri</vt:lpstr>
      <vt:lpstr>OPPOSans M</vt:lpstr>
      <vt:lpstr>-apple-system</vt:lpstr>
      <vt:lpstr>黑体</vt:lpstr>
      <vt:lpstr>OPPOSans B</vt:lpstr>
      <vt:lpstr>楷体</vt:lpstr>
      <vt:lpstr>Wingdings</vt:lpstr>
      <vt:lpstr>华文楷体</vt:lpstr>
      <vt:lpstr>华文宋体</vt:lpstr>
      <vt:lpstr>华文琥珀</vt:lpstr>
      <vt:lpstr>华文行楷</vt:lpstr>
      <vt:lpstr>华文新魏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源啊圆</dc:creator>
  <cp:lastModifiedBy>·</cp:lastModifiedBy>
  <cp:revision>24</cp:revision>
  <dcterms:created xsi:type="dcterms:W3CDTF">2022-07-13T05:03:00Z</dcterms:created>
  <dcterms:modified xsi:type="dcterms:W3CDTF">2024-12-22T14:02:23Z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C3F37D4A2F5D4E3E96BE436C37C08BAE_13</vt:lpwstr>
  </property>
  <property fmtid="{D5CDD505-2E9C-101B-9397-08002B2CF9AE}" pid="3" name="KSOProductBuildVer">
    <vt:lpwstr>2052-12.1.0.19302</vt:lpwstr>
  </property>
</Properties>
</file>